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sldIdLst>
    <p:sldId id="280" r:id="rId2"/>
    <p:sldId id="287" r:id="rId3"/>
    <p:sldId id="337" r:id="rId4"/>
    <p:sldId id="344" r:id="rId5"/>
    <p:sldId id="325" r:id="rId6"/>
    <p:sldId id="297" r:id="rId7"/>
    <p:sldId id="308" r:id="rId8"/>
    <p:sldId id="309" r:id="rId9"/>
    <p:sldId id="331" r:id="rId10"/>
    <p:sldId id="332" r:id="rId11"/>
    <p:sldId id="258" r:id="rId12"/>
    <p:sldId id="269" r:id="rId13"/>
    <p:sldId id="265" r:id="rId14"/>
    <p:sldId id="312" r:id="rId15"/>
    <p:sldId id="284" r:id="rId16"/>
    <p:sldId id="313" r:id="rId17"/>
    <p:sldId id="267" r:id="rId18"/>
    <p:sldId id="330" r:id="rId19"/>
    <p:sldId id="343" r:id="rId20"/>
    <p:sldId id="262" r:id="rId21"/>
    <p:sldId id="315" r:id="rId22"/>
    <p:sldId id="338" r:id="rId23"/>
    <p:sldId id="328" r:id="rId24"/>
    <p:sldId id="316" r:id="rId25"/>
    <p:sldId id="306" r:id="rId26"/>
    <p:sldId id="288" r:id="rId27"/>
    <p:sldId id="317" r:id="rId28"/>
    <p:sldId id="277" r:id="rId29"/>
    <p:sldId id="289" r:id="rId30"/>
    <p:sldId id="318" r:id="rId31"/>
    <p:sldId id="291" r:id="rId32"/>
    <p:sldId id="290" r:id="rId33"/>
    <p:sldId id="320" r:id="rId34"/>
    <p:sldId id="319" r:id="rId35"/>
    <p:sldId id="278" r:id="rId36"/>
    <p:sldId id="321" r:id="rId37"/>
    <p:sldId id="286" r:id="rId38"/>
    <p:sldId id="340" r:id="rId39"/>
    <p:sldId id="292" r:id="rId40"/>
    <p:sldId id="323" r:id="rId41"/>
    <p:sldId id="299" r:id="rId42"/>
    <p:sldId id="324" r:id="rId43"/>
    <p:sldId id="285" r:id="rId44"/>
    <p:sldId id="341" r:id="rId45"/>
    <p:sldId id="264" r:id="rId46"/>
    <p:sldId id="270" r:id="rId47"/>
    <p:sldId id="329" r:id="rId48"/>
    <p:sldId id="342" r:id="rId49"/>
    <p:sldId id="33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ivingston" initials="AL" lastIdx="1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692B"/>
    <a:srgbClr val="E00206"/>
    <a:srgbClr val="385723"/>
    <a:srgbClr val="4C7833"/>
    <a:srgbClr val="518339"/>
    <a:srgbClr val="47702E"/>
    <a:srgbClr val="446A2B"/>
    <a:srgbClr val="528439"/>
    <a:srgbClr val="507F36"/>
    <a:srgbClr val="4A74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5"/>
    <p:restoredTop sz="79211"/>
  </p:normalViewPr>
  <p:slideViewPr>
    <p:cSldViewPr snapToGrid="0" snapToObjects="1">
      <p:cViewPr>
        <p:scale>
          <a:sx n="87" d="100"/>
          <a:sy n="87" d="100"/>
        </p:scale>
        <p:origin x="1664" y="384"/>
      </p:cViewPr>
      <p:guideLst>
        <p:guide orient="horz" pos="2160"/>
        <p:guide pos="384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7T20:10:40.937" idx="10">
    <p:pos x="10" y="10"/>
    <p:text>Could look up what some of the surrounding data points are in case Huber asks. </p:text>
    <p:extLst>
      <p:ext uri="{C676402C-5697-4E1C-873F-D02D1690AC5C}">
        <p15:threadingInfo xmlns:p15="http://schemas.microsoft.com/office/powerpoint/2012/main" timeZoneBias="360"/>
      </p:ext>
    </p:extLst>
  </p:cm>
  <p:cm authorId="1" dt="2017-12-17T21:31:35.280" idx="12">
    <p:pos x="106" y="106"/>
    <p:text>What makes this catalyst optimum?</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AB4A0-844C-BB4C-9F54-4CA6FD1FFC79}" type="datetimeFigureOut">
              <a:rPr lang="en-US" smtClean="0"/>
              <a:t>12/18/17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D6CEF-E52B-4749-A549-341E6349BB4E}" type="slidenum">
              <a:rPr lang="en-US" smtClean="0"/>
              <a:t>‹#›</a:t>
            </a:fld>
            <a:endParaRPr lang="en-US"/>
          </a:p>
        </p:txBody>
      </p:sp>
    </p:spTree>
    <p:extLst>
      <p:ext uri="{BB962C8B-B14F-4D97-AF65-F5344CB8AC3E}">
        <p14:creationId xmlns:p14="http://schemas.microsoft.com/office/powerpoint/2010/main" val="213862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Today, I’m going to tell you about my project </a:t>
            </a:r>
            <a:r>
              <a:rPr lang="en-US" baseline="0" dirty="0" smtClean="0"/>
              <a:t>exploring the applications of artificial neural networks in catalysis using a case study of the water-gas shift reaction.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a:t>
            </a:fld>
            <a:endParaRPr lang="en-US"/>
          </a:p>
        </p:txBody>
      </p:sp>
    </p:spTree>
    <p:extLst>
      <p:ext uri="{BB962C8B-B14F-4D97-AF65-F5344CB8AC3E}">
        <p14:creationId xmlns:p14="http://schemas.microsoft.com/office/powerpoint/2010/main" val="10402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while limiting the data to the LT-WGS range resulted in the loss of 558 instances. Additionally, a remaining 642, instances with mixed-supports were removed.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Cagla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Odabasi</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Gunay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Ramazan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Yildirim</a:t>
            </a:r>
            <a:r>
              <a:rPr lang="en-US" sz="1200" kern="1200" dirty="0" smtClean="0">
                <a:solidFill>
                  <a:schemeClr val="tx1"/>
                </a:solidFill>
                <a:effectLst/>
                <a:latin typeface="+mn-lt"/>
                <a:ea typeface="+mn-ea"/>
                <a:cs typeface="+mn-cs"/>
              </a:rPr>
              <a:t>. “Knowledge extraction for water gas shift reaction over noble metal catalysts from publications in the literature between 2002 and 2012”. In: International Journal of Hydrogen Energy 39 (Apr. 2014).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10</a:t>
            </a:fld>
            <a:endParaRPr lang="en-US"/>
          </a:p>
        </p:txBody>
      </p:sp>
    </p:spTree>
    <p:extLst>
      <p:ext uri="{BB962C8B-B14F-4D97-AF65-F5344CB8AC3E}">
        <p14:creationId xmlns:p14="http://schemas.microsoft.com/office/powerpoint/2010/main" val="174980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753 data points for Au/CeO2 and Pt/CeO2 catalysts were removed because they were consistently outliers during model development and reasonable evidence exists that suggests these catalysts operate through a unique mechanism. Removal of these data points resulted in a a significant improvement in the error analysis. When the developed model was used to make predictions for the removed Au/CeO2 and Pt/CeO2 data points, it was clear that these instances do not follow the developed scaling relation.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Cagla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Odabasi</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Gaenay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Ramazan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Yildirim</a:t>
            </a:r>
            <a:r>
              <a:rPr lang="en-US" sz="1200" kern="1200" dirty="0" smtClean="0">
                <a:solidFill>
                  <a:schemeClr val="tx1"/>
                </a:solidFill>
                <a:effectLst/>
                <a:latin typeface="+mn-lt"/>
                <a:ea typeface="+mn-ea"/>
                <a:cs typeface="+mn-cs"/>
              </a:rPr>
              <a:t>. “Knowledge extraction for water gas shift reaction over noble metal catalysts from publications in the literature between 2002 and 2012”. In: International Journal of Hydrogen Energy 39 (Apr. 2014).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11</a:t>
            </a:fld>
            <a:endParaRPr lang="en-US"/>
          </a:p>
        </p:txBody>
      </p:sp>
    </p:spTree>
    <p:extLst>
      <p:ext uri="{BB962C8B-B14F-4D97-AF65-F5344CB8AC3E}">
        <p14:creationId xmlns:p14="http://schemas.microsoft.com/office/powerpoint/2010/main" val="899338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After cleaning the data,</a:t>
            </a:r>
            <a:r>
              <a:rPr lang="en-US" baseline="0" dirty="0" smtClean="0"/>
              <a:t> features were selected to transform the originally categorical data into continuous data. </a:t>
            </a:r>
          </a:p>
          <a:p>
            <a:endParaRPr lang="en-US" dirty="0" smtClean="0"/>
          </a:p>
          <a:p>
            <a:endParaRPr lang="en-US" dirty="0" smtClean="0"/>
          </a:p>
          <a:p>
            <a:r>
              <a:rPr lang="en-US" dirty="0" smtClean="0"/>
              <a:t>After</a:t>
            </a:r>
            <a:r>
              <a:rPr lang="en-US" baseline="0" dirty="0" smtClean="0"/>
              <a:t> the data cleaning procedure, the domain consisted of instances with the </a:t>
            </a:r>
            <a:r>
              <a:rPr lang="en-US" baseline="0" dirty="0" err="1" smtClean="0"/>
              <a:t>demosnstrated</a:t>
            </a:r>
            <a:r>
              <a:rPr lang="en-US" baseline="0" dirty="0" smtClean="0"/>
              <a:t> catalytic materials.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12</a:t>
            </a:fld>
            <a:endParaRPr lang="en-US"/>
          </a:p>
        </p:txBody>
      </p:sp>
    </p:spTree>
    <p:extLst>
      <p:ext uri="{BB962C8B-B14F-4D97-AF65-F5344CB8AC3E}">
        <p14:creationId xmlns:p14="http://schemas.microsoft.com/office/powerpoint/2010/main" val="116962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BE</a:t>
            </a:r>
            <a:r>
              <a:rPr lang="en-US" baseline="0" dirty="0" smtClean="0"/>
              <a:t> </a:t>
            </a:r>
            <a:r>
              <a:rPr lang="mr-IN" baseline="0" dirty="0" smtClean="0"/>
              <a:t>–</a:t>
            </a:r>
            <a:r>
              <a:rPr lang="en-US" baseline="0" dirty="0" smtClean="0"/>
              <a:t>carbon seemed to be the best primary metal attribute.</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13</a:t>
            </a:fld>
            <a:endParaRPr lang="en-US"/>
          </a:p>
        </p:txBody>
      </p:sp>
    </p:spTree>
    <p:extLst>
      <p:ext uri="{BB962C8B-B14F-4D97-AF65-F5344CB8AC3E}">
        <p14:creationId xmlns:p14="http://schemas.microsoft.com/office/powerpoint/2010/main" val="600909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IWI </a:t>
            </a:r>
            <a:r>
              <a:rPr lang="en-US" baseline="0" dirty="0" smtClean="0"/>
              <a:t>- incipient wetness impregnation</a:t>
            </a:r>
            <a:endParaRPr lang="en-US" dirty="0" smtClean="0"/>
          </a:p>
          <a:p>
            <a:r>
              <a:rPr lang="en-US" dirty="0" smtClean="0"/>
              <a:t>WI </a:t>
            </a:r>
            <a:r>
              <a:rPr lang="mr-IN" dirty="0" smtClean="0"/>
              <a:t>–</a:t>
            </a:r>
            <a:r>
              <a:rPr lang="en-US" dirty="0" smtClean="0"/>
              <a:t> wet impregnation</a:t>
            </a:r>
          </a:p>
          <a:p>
            <a:r>
              <a:rPr lang="en-US" dirty="0" smtClean="0"/>
              <a:t>CI </a:t>
            </a:r>
            <a:r>
              <a:rPr lang="mr-IN" dirty="0" smtClean="0"/>
              <a:t>–</a:t>
            </a:r>
            <a:r>
              <a:rPr lang="en-US" dirty="0" smtClean="0"/>
              <a:t> co-impregnation</a:t>
            </a:r>
          </a:p>
          <a:p>
            <a:r>
              <a:rPr lang="en-US" dirty="0" smtClean="0"/>
              <a:t>SI </a:t>
            </a:r>
            <a:r>
              <a:rPr lang="mr-IN" dirty="0" smtClean="0"/>
              <a:t>–</a:t>
            </a:r>
            <a:r>
              <a:rPr lang="en-US" dirty="0" smtClean="0"/>
              <a:t> sequential impregnation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HDP - </a:t>
            </a:r>
            <a:r>
              <a:rPr lang="en-US" sz="1200" kern="1200" dirty="0" smtClean="0">
                <a:solidFill>
                  <a:schemeClr val="tx1"/>
                </a:solidFill>
                <a:effectLst/>
                <a:latin typeface="+mn-lt"/>
                <a:ea typeface="+mn-ea"/>
                <a:cs typeface="+mn-cs"/>
              </a:rPr>
              <a:t>homogenous deposition precipitation </a:t>
            </a:r>
            <a:endParaRPr lang="en-US" dirty="0" smtClean="0"/>
          </a:p>
          <a:p>
            <a:r>
              <a:rPr lang="en-US" dirty="0" smtClean="0"/>
              <a:t>FSP </a:t>
            </a:r>
            <a:r>
              <a:rPr lang="mr-IN" dirty="0" smtClean="0"/>
              <a:t>–</a:t>
            </a:r>
            <a:r>
              <a:rPr lang="en-US" dirty="0" smtClean="0"/>
              <a:t> flame spray pyrolysis</a:t>
            </a:r>
          </a:p>
          <a:p>
            <a:r>
              <a:rPr lang="en-US" dirty="0" smtClean="0"/>
              <a:t>DP </a:t>
            </a:r>
            <a:r>
              <a:rPr lang="mr-IN" dirty="0" smtClean="0"/>
              <a:t>–</a:t>
            </a:r>
            <a:r>
              <a:rPr lang="en-US" dirty="0" smtClean="0"/>
              <a:t> deposition precipitation</a:t>
            </a: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17</a:t>
            </a:fld>
            <a:endParaRPr lang="en-US"/>
          </a:p>
        </p:txBody>
      </p:sp>
    </p:spTree>
    <p:extLst>
      <p:ext uri="{BB962C8B-B14F-4D97-AF65-F5344CB8AC3E}">
        <p14:creationId xmlns:p14="http://schemas.microsoft.com/office/powerpoint/2010/main" val="542197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normalized ANN results in 23 inputs (7 of which are binary, non-continuous attributes for the synthesis method). An optimum architecture search suggested that the optimum architecture for this ANN was 6 neurons in the first layer, 2 neurons in the second layer.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output is the forward rate. </a:t>
            </a:r>
            <a:endParaRPr lang="en-US" dirty="0" smtClean="0"/>
          </a:p>
        </p:txBody>
      </p:sp>
      <p:sp>
        <p:nvSpPr>
          <p:cNvPr id="4" name="Slide Number Placeholder 3"/>
          <p:cNvSpPr>
            <a:spLocks noGrp="1"/>
          </p:cNvSpPr>
          <p:nvPr>
            <p:ph type="sldNum" sz="quarter" idx="10"/>
          </p:nvPr>
        </p:nvSpPr>
        <p:spPr/>
        <p:txBody>
          <a:bodyPr/>
          <a:lstStyle/>
          <a:p>
            <a:fld id="{316D6CEF-E52B-4749-A549-341E6349BB4E}" type="slidenum">
              <a:rPr lang="en-US" smtClean="0"/>
              <a:t>18</a:t>
            </a:fld>
            <a:endParaRPr lang="en-US"/>
          </a:p>
        </p:txBody>
      </p:sp>
    </p:spTree>
    <p:extLst>
      <p:ext uri="{BB962C8B-B14F-4D97-AF65-F5344CB8AC3E}">
        <p14:creationId xmlns:p14="http://schemas.microsoft.com/office/powerpoint/2010/main" val="71906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Called the “Standard Score”</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19</a:t>
            </a:fld>
            <a:endParaRPr lang="en-US"/>
          </a:p>
        </p:txBody>
      </p:sp>
    </p:spTree>
    <p:extLst>
      <p:ext uri="{BB962C8B-B14F-4D97-AF65-F5344CB8AC3E}">
        <p14:creationId xmlns:p14="http://schemas.microsoft.com/office/powerpoint/2010/main" val="371795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20</a:t>
            </a:fld>
            <a:endParaRPr lang="en-US"/>
          </a:p>
        </p:txBody>
      </p:sp>
    </p:spTree>
    <p:extLst>
      <p:ext uri="{BB962C8B-B14F-4D97-AF65-F5344CB8AC3E}">
        <p14:creationId xmlns:p14="http://schemas.microsoft.com/office/powerpoint/2010/main" val="110155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a:t>
            </a:r>
            <a:r>
              <a:rPr lang="en-US" dirty="0" err="1" smtClean="0"/>
              <a:t>Levenberg</a:t>
            </a:r>
            <a:r>
              <a:rPr lang="en-US" dirty="0" smtClean="0"/>
              <a:t>-Marquardt</a:t>
            </a:r>
          </a:p>
          <a:p>
            <a:r>
              <a:rPr lang="en-US" dirty="0" smtClean="0"/>
              <a:t>Modified: Bayesian Regularization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21</a:t>
            </a:fld>
            <a:endParaRPr lang="en-US"/>
          </a:p>
        </p:txBody>
      </p:sp>
    </p:spTree>
    <p:extLst>
      <p:ext uri="{BB962C8B-B14F-4D97-AF65-F5344CB8AC3E}">
        <p14:creationId xmlns:p14="http://schemas.microsoft.com/office/powerpoint/2010/main" val="9050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22</a:t>
            </a:fld>
            <a:endParaRPr lang="en-US"/>
          </a:p>
        </p:txBody>
      </p:sp>
    </p:spTree>
    <p:extLst>
      <p:ext uri="{BB962C8B-B14F-4D97-AF65-F5344CB8AC3E}">
        <p14:creationId xmlns:p14="http://schemas.microsoft.com/office/powerpoint/2010/main" val="87480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jumping in to details, I would like to present the motivations for this project. </a:t>
            </a:r>
          </a:p>
          <a:p>
            <a:endParaRPr lang="en-US" dirty="0" smtClean="0"/>
          </a:p>
          <a:p>
            <a:r>
              <a:rPr lang="en-US" dirty="0" smtClean="0"/>
              <a:t>Theoretically,</a:t>
            </a:r>
            <a:r>
              <a:rPr lang="en-US" baseline="0" dirty="0" smtClean="0"/>
              <a:t> machine learning techniques in conjunction with large catalytic datasets should be able to assist in identifying (1), (2) and (3). </a:t>
            </a:r>
          </a:p>
          <a:p>
            <a:endParaRPr lang="en-US" baseline="0" dirty="0" smtClean="0"/>
          </a:p>
          <a:p>
            <a:r>
              <a:rPr lang="en-US" baseline="0" dirty="0" smtClean="0"/>
              <a:t>This project details the exploration of these objectives using artificial neural networks, a type of ML for the water-gas shift reaction.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a:t>
            </a:fld>
            <a:endParaRPr lang="en-US"/>
          </a:p>
        </p:txBody>
      </p:sp>
    </p:spTree>
    <p:extLst>
      <p:ext uri="{BB962C8B-B14F-4D97-AF65-F5344CB8AC3E}">
        <p14:creationId xmlns:p14="http://schemas.microsoft.com/office/powerpoint/2010/main" val="967483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23</a:t>
            </a:fld>
            <a:endParaRPr lang="en-US"/>
          </a:p>
        </p:txBody>
      </p:sp>
    </p:spTree>
    <p:extLst>
      <p:ext uri="{BB962C8B-B14F-4D97-AF65-F5344CB8AC3E}">
        <p14:creationId xmlns:p14="http://schemas.microsoft.com/office/powerpoint/2010/main" val="25589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Dominating temperature effects</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24</a:t>
            </a:fld>
            <a:endParaRPr lang="en-US"/>
          </a:p>
        </p:txBody>
      </p:sp>
    </p:spTree>
    <p:extLst>
      <p:ext uri="{BB962C8B-B14F-4D97-AF65-F5344CB8AC3E}">
        <p14:creationId xmlns:p14="http://schemas.microsoft.com/office/powerpoint/2010/main" val="715568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Dominating temperature effects</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25</a:t>
            </a:fld>
            <a:endParaRPr lang="en-US"/>
          </a:p>
        </p:txBody>
      </p:sp>
    </p:spTree>
    <p:extLst>
      <p:ext uri="{BB962C8B-B14F-4D97-AF65-F5344CB8AC3E}">
        <p14:creationId xmlns:p14="http://schemas.microsoft.com/office/powerpoint/2010/main" val="504037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 consider</a:t>
            </a:r>
            <a:r>
              <a:rPr lang="en-US" baseline="0" dirty="0" smtClean="0"/>
              <a:t> different/additional attributes for the supports that may better capture support differences.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31</a:t>
            </a:fld>
            <a:endParaRPr lang="en-US"/>
          </a:p>
        </p:txBody>
      </p:sp>
    </p:spTree>
    <p:extLst>
      <p:ext uri="{BB962C8B-B14F-4D97-AF65-F5344CB8AC3E}">
        <p14:creationId xmlns:p14="http://schemas.microsoft.com/office/powerpoint/2010/main" val="41344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 Evaluate</a:t>
            </a:r>
            <a:r>
              <a:rPr lang="en-US" baseline="0" dirty="0" smtClean="0"/>
              <a:t> influence of changing domain on identifying other attributes where the domain would not be effected by the removal of Cs, and then re-doing this test</a:t>
            </a: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33</a:t>
            </a:fld>
            <a:endParaRPr lang="en-US"/>
          </a:p>
        </p:txBody>
      </p:sp>
    </p:spTree>
    <p:extLst>
      <p:ext uri="{BB962C8B-B14F-4D97-AF65-F5344CB8AC3E}">
        <p14:creationId xmlns:p14="http://schemas.microsoft.com/office/powerpoint/2010/main" val="2071968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 </a:t>
            </a:r>
          </a:p>
          <a:p>
            <a:endParaRPr lang="en-US" dirty="0" smtClean="0"/>
          </a:p>
          <a:p>
            <a:r>
              <a:rPr lang="en-US" dirty="0" smtClean="0"/>
              <a:t>Both attributes are</a:t>
            </a:r>
            <a:r>
              <a:rPr lang="en-US" baseline="0" dirty="0" smtClean="0"/>
              <a:t> within the domain space, we do see some grouping in the parity plot. Possible that removing 30% of the data unknowingly effected the domain space of additional attributes, leading to incorrect predictions for the catalysts with </a:t>
            </a:r>
            <a:r>
              <a:rPr lang="en-US" baseline="0" dirty="0" err="1" smtClean="0"/>
              <a:t>thise</a:t>
            </a:r>
            <a:r>
              <a:rPr lang="en-US" baseline="0" dirty="0" smtClean="0"/>
              <a:t> features. Would require further examination of the effects of removing this data.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34</a:t>
            </a:fld>
            <a:endParaRPr lang="en-US"/>
          </a:p>
        </p:txBody>
      </p:sp>
    </p:spTree>
    <p:extLst>
      <p:ext uri="{BB962C8B-B14F-4D97-AF65-F5344CB8AC3E}">
        <p14:creationId xmlns:p14="http://schemas.microsoft.com/office/powerpoint/2010/main" val="1710943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data point follow the scaling relationship, with only a few deviating. Could</a:t>
            </a:r>
            <a:r>
              <a:rPr lang="en-US" baseline="0" dirty="0" smtClean="0"/>
              <a:t> look into the source of the deviating data, likely that it originates from the same publication/lab. Possible that the techniques/equipment caused prediction problems. </a:t>
            </a:r>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35</a:t>
            </a:fld>
            <a:endParaRPr lang="en-US"/>
          </a:p>
        </p:txBody>
      </p:sp>
    </p:spTree>
    <p:extLst>
      <p:ext uri="{BB962C8B-B14F-4D97-AF65-F5344CB8AC3E}">
        <p14:creationId xmlns:p14="http://schemas.microsoft.com/office/powerpoint/2010/main" val="1445140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44</a:t>
            </a:fld>
            <a:endParaRPr lang="en-US"/>
          </a:p>
        </p:txBody>
      </p:sp>
    </p:spTree>
    <p:extLst>
      <p:ext uri="{BB962C8B-B14F-4D97-AF65-F5344CB8AC3E}">
        <p14:creationId xmlns:p14="http://schemas.microsoft.com/office/powerpoint/2010/main" val="15577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Chemical</a:t>
            </a:r>
            <a:r>
              <a:rPr lang="en-US" b="1" u="none" baseline="0" dirty="0" smtClean="0"/>
              <a:t> Property Attributes </a:t>
            </a:r>
            <a:r>
              <a:rPr lang="mr-IN" b="1" u="none" baseline="0" dirty="0" smtClean="0"/>
              <a:t>–</a:t>
            </a:r>
            <a:r>
              <a:rPr lang="en-US" b="1" u="none" baseline="0" dirty="0" smtClean="0"/>
              <a:t> </a:t>
            </a:r>
            <a:r>
              <a:rPr lang="en-US" b="0" u="none" baseline="0" dirty="0" smtClean="0"/>
              <a:t>Used chemical properties to  Describe materials</a:t>
            </a:r>
          </a:p>
          <a:p>
            <a:r>
              <a:rPr lang="en-US" b="0" u="none" baseline="0" dirty="0" smtClean="0"/>
              <a:t>These can vary: boiling point and molecular weight to ionic radii and electronic characteristics</a:t>
            </a:r>
          </a:p>
          <a:p>
            <a:r>
              <a:rPr lang="en-US" b="1" u="none" baseline="0" dirty="0" smtClean="0"/>
              <a:t>Fixed Catalyst Components  </a:t>
            </a:r>
            <a:r>
              <a:rPr lang="en-US" b="0" u="none" baseline="0" dirty="0" smtClean="0"/>
              <a:t>- The range of catalysts was narrow either by fixing 2+ of the catalyst components (support, primary metal) or by fixing the components used and only changing the loading. </a:t>
            </a:r>
            <a:endParaRPr lang="en-US" b="1" u="none" baseline="0" dirty="0" smtClean="0"/>
          </a:p>
          <a:p>
            <a:r>
              <a:rPr lang="en-US" b="1" u="none" baseline="0" dirty="0" smtClean="0"/>
              <a:t>High Throughput Experiments </a:t>
            </a:r>
            <a:r>
              <a:rPr lang="mr-IN" b="0" u="none" baseline="0" dirty="0" smtClean="0"/>
              <a:t>–</a:t>
            </a:r>
            <a:r>
              <a:rPr lang="en-US" b="0" u="none" baseline="0" dirty="0" smtClean="0"/>
              <a:t> Generated data using high-throughput apparatuses</a:t>
            </a:r>
            <a:endParaRPr lang="en-US" b="0" u="none" dirty="0" smtClean="0"/>
          </a:p>
          <a:p>
            <a:endParaRPr lang="en-US" b="1" u="sng" dirty="0" smtClean="0"/>
          </a:p>
          <a:p>
            <a:endParaRPr lang="en-US" b="1" u="sng" dirty="0" smtClean="0"/>
          </a:p>
          <a:p>
            <a:endParaRPr lang="en-US" b="1" u="sng" dirty="0" smtClean="0"/>
          </a:p>
          <a:p>
            <a:endParaRPr lang="en-US" b="1" u="sng" dirty="0" smtClean="0"/>
          </a:p>
          <a:p>
            <a:r>
              <a:rPr lang="en-US" b="1" u="sng" dirty="0" smtClean="0"/>
              <a:t>Citations: </a:t>
            </a:r>
          </a:p>
          <a:p>
            <a:endParaRPr lang="en-US" dirty="0" smtClean="0"/>
          </a:p>
          <a:p>
            <a:r>
              <a:rPr lang="en-US" u="sng" dirty="0" err="1" smtClean="0"/>
              <a:t>Kito</a:t>
            </a:r>
            <a:r>
              <a:rPr lang="en-US" u="sng" dirty="0" smtClean="0"/>
              <a:t> &amp; Hattori</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accent1"/>
                </a:solidFill>
                <a:effectLst/>
                <a:latin typeface="+mn-lt"/>
                <a:ea typeface="+mn-ea"/>
                <a:cs typeface="+mn-cs"/>
              </a:rPr>
              <a:t>S. </a:t>
            </a:r>
            <a:r>
              <a:rPr lang="en-US" sz="1200" kern="1200" baseline="0" dirty="0" err="1" smtClean="0">
                <a:solidFill>
                  <a:schemeClr val="accent1"/>
                </a:solidFill>
                <a:effectLst/>
                <a:latin typeface="+mn-lt"/>
                <a:ea typeface="+mn-ea"/>
                <a:cs typeface="+mn-cs"/>
              </a:rPr>
              <a:t>Kito</a:t>
            </a:r>
            <a:r>
              <a:rPr lang="en-US" sz="1200" kern="1200" baseline="0" dirty="0" smtClean="0">
                <a:solidFill>
                  <a:schemeClr val="accent1"/>
                </a:solidFill>
                <a:effectLst/>
                <a:latin typeface="+mn-lt"/>
                <a:ea typeface="+mn-ea"/>
                <a:cs typeface="+mn-cs"/>
              </a:rPr>
              <a:t> et al. “Application of neural network to estimation of catalyst deactivation in methanol conversion”. In: Catalysis Today 97.1 (2004). Advanced Methods in Characterization of Catalysts and Materials, pp. 41–47. </a:t>
            </a:r>
            <a:r>
              <a:rPr lang="en-US" sz="1200" kern="1200" baseline="0" dirty="0" err="1" smtClean="0">
                <a:solidFill>
                  <a:schemeClr val="accent1"/>
                </a:solidFill>
                <a:effectLst/>
                <a:latin typeface="+mn-lt"/>
                <a:ea typeface="+mn-ea"/>
                <a:cs typeface="+mn-cs"/>
              </a:rPr>
              <a:t>issn</a:t>
            </a:r>
            <a:r>
              <a:rPr lang="en-US" sz="1200" kern="1200" baseline="0" dirty="0" smtClean="0">
                <a:solidFill>
                  <a:schemeClr val="accent1"/>
                </a:solidFill>
                <a:effectLst/>
                <a:latin typeface="+mn-lt"/>
                <a:ea typeface="+mn-ea"/>
                <a:cs typeface="+mn-cs"/>
              </a:rPr>
              <a:t>: 0920- 5861. </a:t>
            </a:r>
            <a:r>
              <a:rPr lang="en-US" sz="1200" kern="1200" baseline="0" dirty="0" err="1" smtClean="0">
                <a:solidFill>
                  <a:schemeClr val="accent1"/>
                </a:solidFill>
                <a:effectLst/>
                <a:latin typeface="+mn-lt"/>
                <a:ea typeface="+mn-ea"/>
                <a:cs typeface="+mn-cs"/>
              </a:rPr>
              <a:t>doi</a:t>
            </a:r>
            <a:r>
              <a:rPr lang="en-US" sz="1200" kern="1200" baseline="0" dirty="0" smtClean="0">
                <a:solidFill>
                  <a:schemeClr val="accent1"/>
                </a:solidFill>
                <a:effectLst/>
                <a:latin typeface="+mn-lt"/>
                <a:ea typeface="+mn-ea"/>
                <a:cs typeface="+mn-cs"/>
              </a:rPr>
              <a:t>: https://</a:t>
            </a:r>
            <a:r>
              <a:rPr lang="en-US" sz="1200" kern="1200" baseline="0" dirty="0" err="1" smtClean="0">
                <a:solidFill>
                  <a:schemeClr val="accent1"/>
                </a:solidFill>
                <a:effectLst/>
                <a:latin typeface="+mn-lt"/>
                <a:ea typeface="+mn-ea"/>
                <a:cs typeface="+mn-cs"/>
              </a:rPr>
              <a:t>doi.org</a:t>
            </a:r>
            <a:r>
              <a:rPr lang="en-US" sz="1200" kern="1200" baseline="0" dirty="0" smtClean="0">
                <a:solidFill>
                  <a:schemeClr val="accent1"/>
                </a:solidFill>
                <a:effectLst/>
                <a:latin typeface="+mn-lt"/>
                <a:ea typeface="+mn-ea"/>
                <a:cs typeface="+mn-cs"/>
              </a:rPr>
              <a:t>/10.1016/j.cattod.2004.04.052. </a:t>
            </a:r>
            <a:endParaRPr lang="en-US" baseline="0" dirty="0" smtClean="0">
              <a:solidFill>
                <a:schemeClr val="accent1"/>
              </a:solidFill>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accent1"/>
                </a:solidFill>
                <a:effectLst/>
                <a:latin typeface="+mn-lt"/>
                <a:ea typeface="+mn-ea"/>
                <a:cs typeface="+mn-cs"/>
              </a:rPr>
              <a:t>	-- S. </a:t>
            </a:r>
            <a:r>
              <a:rPr lang="en-US" sz="1200" kern="1200" baseline="0" dirty="0" err="1" smtClean="0">
                <a:solidFill>
                  <a:schemeClr val="accent1"/>
                </a:solidFill>
                <a:effectLst/>
                <a:latin typeface="+mn-lt"/>
                <a:ea typeface="+mn-ea"/>
                <a:cs typeface="+mn-cs"/>
              </a:rPr>
              <a:t>Kito</a:t>
            </a:r>
            <a:r>
              <a:rPr lang="en-US" sz="1200" kern="1200" baseline="0" dirty="0" smtClean="0">
                <a:solidFill>
                  <a:schemeClr val="accent1"/>
                </a:solidFill>
                <a:effectLst/>
                <a:latin typeface="+mn-lt"/>
                <a:ea typeface="+mn-ea"/>
                <a:cs typeface="+mn-cs"/>
              </a:rPr>
              <a:t> et al. Catalysis Today 97.1 (2004). </a:t>
            </a:r>
            <a:endParaRPr lang="en-US" baseline="0" dirty="0" smtClean="0">
              <a:solidFill>
                <a:schemeClr val="accent1"/>
              </a:solidFill>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Shigerharu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Tadashi Hattori, and Yuichi Murakami. “Expert systems approach to computer-aided design of catalysts”. In: Applied Catalysis 48.1 (1989), pp. 107–121.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 Hattori, and Y. Murakami. Applied Catalysis 48.1 (1989).</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Shigerharu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and Tadashi Hattori. “Estimation of the Acid Strength of Mixed Oxides by a Neural Network”. In: Ind. Eng. Chem. Res. 31 (1991), pp. 979–981.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and T. Hattori. Ind. Eng. Chem. Res. 31 (1991). </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Shigeharu</a:t>
            </a:r>
            <a:r>
              <a:rPr lang="en-US" sz="1200" kern="1200" dirty="0" smtClean="0">
                <a:solidFill>
                  <a:schemeClr val="tx1"/>
                </a:solidFill>
                <a:effectLst/>
                <a:latin typeface="+mn-lt"/>
                <a:ea typeface="+mn-ea"/>
                <a:cs typeface="+mn-cs"/>
              </a:rPr>
              <a:t> Kite, Tadashi Hattori, and Yuichi Murakami. “Estimation of catalytic performance by neural network a product distribution in oxidative dehydrogenation of ethylbenzene”. In: Applied Catalysis A: General 114.2 (1994), pp. L173–L178.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 Hattori, and Y. Murakami. Applied Catalysis A: General 114.2 (1994).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Tadashi Hattori and </a:t>
            </a:r>
            <a:r>
              <a:rPr lang="en-US" sz="1200" kern="1200" dirty="0" err="1" smtClean="0">
                <a:solidFill>
                  <a:schemeClr val="tx1"/>
                </a:solidFill>
                <a:effectLst/>
                <a:latin typeface="+mn-lt"/>
                <a:ea typeface="+mn-ea"/>
                <a:cs typeface="+mn-cs"/>
              </a:rPr>
              <a:t>Shigeharu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“Analysis of factors controlling catalytic activity by neural network”. In: Catalysis Today 111.3 (2006), pp. 328–332. </a:t>
            </a:r>
            <a:r>
              <a:rPr lang="en-US" sz="1200" kern="1200" dirty="0" err="1" smtClean="0">
                <a:solidFill>
                  <a:schemeClr val="tx1"/>
                </a:solidFill>
                <a:effectLst/>
                <a:latin typeface="+mn-lt"/>
                <a:ea typeface="+mn-ea"/>
                <a:cs typeface="+mn-cs"/>
              </a:rPr>
              <a:t>issn</a:t>
            </a:r>
            <a:r>
              <a:rPr lang="en-US" sz="1200" kern="1200" dirty="0" smtClean="0">
                <a:solidFill>
                  <a:schemeClr val="tx1"/>
                </a:solidFill>
                <a:effectLst/>
                <a:latin typeface="+mn-lt"/>
                <a:ea typeface="+mn-ea"/>
                <a:cs typeface="+mn-cs"/>
              </a:rPr>
              <a:t>: 0920-5861.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Inputs: </a:t>
            </a:r>
            <a:r>
              <a:rPr lang="en-US" dirty="0" smtClean="0"/>
              <a:t>heat of formation of oxide per oxygen atom , typical valence of cation in oxide, electronegativity of cation, ionic radius of trivalent cation (r)</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T. Hattori and 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Catalysis Today 111.3 (2006). </a:t>
            </a:r>
            <a:endParaRPr lang="en-US" dirty="0" smtClean="0">
              <a:effectLst/>
            </a:endParaRPr>
          </a:p>
          <a:p>
            <a:endParaRPr lang="en-US" dirty="0" smtClean="0"/>
          </a:p>
          <a:p>
            <a:endParaRPr lang="en-US" dirty="0" smtClean="0"/>
          </a:p>
          <a:p>
            <a:r>
              <a:rPr lang="en-US" u="sng" dirty="0" err="1" smtClean="0"/>
              <a:t>Omata</a:t>
            </a:r>
            <a:r>
              <a:rPr lang="en-US" u="sng" dirty="0" smtClean="0"/>
              <a:t> &amp; Yamada</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“Simultaneous Optimization of Preparation Conditions and Composition of the Methanol Synthesis Catalyst by an All-Encompassing Calculation on an Artificial Neural Network”. In: Industrial &amp; Engineering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Chemistry Research 43.13 (2004), pp. 3282–3288.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“the composition of the catalyst (Cu-Zn-Al-</a:t>
            </a:r>
            <a:r>
              <a:rPr lang="en-US" dirty="0" err="1" smtClean="0"/>
              <a:t>Sc</a:t>
            </a:r>
            <a:r>
              <a:rPr lang="en-US" dirty="0" smtClean="0"/>
              <a:t>-B-</a:t>
            </a:r>
            <a:r>
              <a:rPr lang="en-US" dirty="0" err="1" smtClean="0"/>
              <a:t>Zr</a:t>
            </a:r>
            <a:r>
              <a:rPr lang="en-US" dirty="0" smtClean="0"/>
              <a:t>), calcination temperature (300-360 °C), and amount of precipitant (1.0-2.5 times that equivalent to total cations) were optimized simultaneously”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Industrial &amp; Engineering Chemistry Research 43.13 (2004).</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“Design and Development of Cu-Zn Oxide Catalyst for Direct Dimethyl Ether Synthesis Using an Artificial Neural Network and Physicochemical Properties of Elements”. In: Industrial &amp; Engineering Chemistry Re- search 45.14 (2006), pp. 4905–4910.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Industrial &amp; Engineering Chemistry Research 45.14 (2006).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t>
            </a:r>
            <a:r>
              <a:rPr lang="en-US" dirty="0" smtClean="0"/>
              <a:t>Cu-Zn-X oxide and </a:t>
            </a:r>
            <a:r>
              <a:rPr lang="en-US" dirty="0" err="1" smtClean="0"/>
              <a:t>γ</a:t>
            </a:r>
            <a:r>
              <a:rPr lang="en-US" dirty="0" smtClean="0"/>
              <a:t>-alumina was prepared for single-stage dimethyl ether synthesis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 </a:t>
            </a:r>
            <a:r>
              <a:rPr lang="en-US" dirty="0" smtClean="0"/>
              <a:t>GPLE parameters and the physicochemical properties of the eight elements were used as training data for ANN.</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“Artificial Neural Network (ANN)-Aided Optimization of ZSM-5 Catalyst for the Dimethyl Ether to Olefin (DTO) Reaction from Neat Dimethyl Ether (DME)”. In: Industrial &amp; Engineering Chemistry Research 48.13 (2009), pp. 6256–6261.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Fixed ZSM-5 catalyst, escribed promoters</a:t>
            </a:r>
            <a:r>
              <a:rPr lang="en-US" sz="1200" kern="1200" baseline="0" dirty="0" smtClean="0">
                <a:solidFill>
                  <a:schemeClr val="tx1"/>
                </a:solidFill>
                <a:effectLst/>
                <a:latin typeface="+mn-lt"/>
                <a:ea typeface="+mn-ea"/>
                <a:cs typeface="+mn-cs"/>
              </a:rPr>
              <a:t> w. physicochemical properties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Industrial &amp; Engineering Chemistry Research 48.13 (2009).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“Prediction of Effective Additives to a Ni/Active Carbon Catalyst for Vapor-Phase </a:t>
            </a:r>
            <a:r>
              <a:rPr lang="en-US" sz="1200" kern="1200" dirty="0" err="1" smtClean="0">
                <a:solidFill>
                  <a:schemeClr val="tx1"/>
                </a:solidFill>
                <a:effectLst/>
                <a:latin typeface="+mn-lt"/>
                <a:ea typeface="+mn-ea"/>
                <a:cs typeface="+mn-cs"/>
              </a:rPr>
              <a:t>Carbonylation</a:t>
            </a:r>
            <a:r>
              <a:rPr lang="en-US" sz="1200" kern="1200" dirty="0" smtClean="0">
                <a:solidFill>
                  <a:schemeClr val="tx1"/>
                </a:solidFill>
                <a:effectLst/>
                <a:latin typeface="+mn-lt"/>
                <a:ea typeface="+mn-ea"/>
                <a:cs typeface="+mn-cs"/>
              </a:rPr>
              <a:t> of Methanol by an Artificial Neural Network”. In: Industrial &amp; Engineering Chemistry Research 43.20 (2004), pp. 6622–6625.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M.Yamada</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Industrial &amp; Engineering Chemistry Research 43.20 (2004).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Yasukazu Kobayashi,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“Artificial neural network-aided design of Co/SrCO3 catalyst for preferential oxidation of CO in excess hydrogen”. In: Catalysis Today 117.1 (2006). The 5th World Congress on Oxidation Catalysis, pp. 311–315.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 Catalysis Today 117.1 (2006).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Yasukazu Kobayashi,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“Artificial Neural Network Aided Screening and Optimization of Additives to Co/SrCO3 Catalyst for Dry Reforming of Methane under Pressure”. In: Energy &amp; Fuels 23.4 </a:t>
            </a:r>
            <a:endParaRPr lang="en-US" dirty="0" smtClean="0">
              <a:effectLst/>
            </a:endParaRPr>
          </a:p>
          <a:p>
            <a:r>
              <a:rPr lang="en-US" sz="1200" kern="1200" dirty="0" smtClean="0">
                <a:solidFill>
                  <a:schemeClr val="tx1"/>
                </a:solidFill>
                <a:effectLst/>
                <a:latin typeface="+mn-lt"/>
                <a:ea typeface="+mn-ea"/>
                <a:cs typeface="+mn-cs"/>
              </a:rPr>
              <a:t>43 (2009), pp. 1931–1935. </a:t>
            </a:r>
          </a:p>
          <a:p>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Kobayashi, and M. Yamada. Energy &amp; Fuels 23.443 (2009).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 “Artificial neural network aided virtual screening of additives to a Co/SrCO3 catalyst for preferential oxidation of CO in excess hydrogen”. In: Catalysis Communications 8.1 (2007), pp. 1– 5.</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Catalysis Communications 8.1 (2007). </a:t>
            </a:r>
            <a:endParaRPr lang="en-US" dirty="0" smtClean="0"/>
          </a:p>
          <a:p>
            <a:endParaRPr lang="en-US" dirty="0" smtClean="0"/>
          </a:p>
          <a:p>
            <a:endParaRPr lang="en-US" dirty="0" smtClean="0"/>
          </a:p>
          <a:p>
            <a:r>
              <a:rPr lang="en-US" u="sng" dirty="0" err="1" smtClean="0"/>
              <a:t>Corma</a:t>
            </a:r>
            <a:r>
              <a:rPr lang="en-US" u="sng" dirty="0" smtClean="0"/>
              <a:t> &amp; Serra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Jose M. Serra et al. “Neural networks for modelling of kinetic reaction data applicable to catalyst scale up and process control and </a:t>
            </a:r>
            <a:r>
              <a:rPr lang="en-US" sz="1200" kern="1200" dirty="0" err="1" smtClean="0">
                <a:solidFill>
                  <a:schemeClr val="tx1"/>
                </a:solidFill>
                <a:effectLst/>
                <a:latin typeface="+mn-lt"/>
                <a:ea typeface="+mn-ea"/>
                <a:cs typeface="+mn-cs"/>
              </a:rPr>
              <a:t>optimisation</a:t>
            </a:r>
            <a:r>
              <a:rPr lang="en-US" sz="1200" kern="1200" dirty="0" smtClean="0">
                <a:solidFill>
                  <a:schemeClr val="tx1"/>
                </a:solidFill>
                <a:effectLst/>
                <a:latin typeface="+mn-lt"/>
                <a:ea typeface="+mn-ea"/>
                <a:cs typeface="+mn-cs"/>
              </a:rPr>
              <a:t> in the frame of combinatorial catalysis”. In: Applied Catalysis A: General 254.1 (2003). Combinatorial Chemistry, pp. 133–145.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u="none" kern="1200" dirty="0" smtClean="0">
                <a:solidFill>
                  <a:schemeClr val="tx1"/>
                </a:solidFill>
                <a:effectLst/>
                <a:latin typeface="+mn-lt"/>
                <a:ea typeface="+mn-ea"/>
                <a:cs typeface="+mn-cs"/>
              </a:rPr>
              <a:t>J.</a:t>
            </a:r>
            <a:r>
              <a:rPr lang="en-US" sz="1200" u="none" kern="1200" baseline="0" dirty="0" smtClean="0">
                <a:solidFill>
                  <a:schemeClr val="tx1"/>
                </a:solidFill>
                <a:effectLst/>
                <a:latin typeface="+mn-lt"/>
                <a:ea typeface="+mn-ea"/>
                <a:cs typeface="+mn-cs"/>
              </a:rPr>
              <a:t> </a:t>
            </a:r>
            <a:r>
              <a:rPr lang="en-US" sz="1200" u="none" kern="1200" dirty="0" smtClean="0">
                <a:solidFill>
                  <a:schemeClr val="tx1"/>
                </a:solidFill>
                <a:effectLst/>
                <a:latin typeface="+mn-lt"/>
                <a:ea typeface="+mn-ea"/>
                <a:cs typeface="+mn-cs"/>
              </a:rPr>
              <a:t>Serra et al. Applied Catalysis A: General 254.1 (2003). </a:t>
            </a:r>
            <a:endParaRPr lang="en-US" u="none" dirty="0" smtClean="0">
              <a:effectLst/>
            </a:endParaRPr>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dirty="0" smtClean="0">
                <a:solidFill>
                  <a:schemeClr val="tx1"/>
                </a:solidFill>
                <a:effectLst/>
                <a:latin typeface="+mn-lt"/>
                <a:ea typeface="+mn-ea"/>
                <a:cs typeface="+mn-cs"/>
              </a:rPr>
              <a:t>Jose M. Serra et al. “Can artificial neural networks help the experimentation in catalysis?” In: Catalysis Today 81.3 (2003). European Workshop on Combinatorial Catalysis, pp. 393–403.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dirty="0" smtClean="0">
                <a:solidFill>
                  <a:schemeClr val="tx1"/>
                </a:solidFill>
                <a:effectLst/>
                <a:latin typeface="+mn-lt"/>
                <a:ea typeface="+mn-ea"/>
                <a:cs typeface="+mn-cs"/>
              </a:rPr>
              <a:t>	-- Computational</a:t>
            </a:r>
            <a:r>
              <a:rPr lang="en-US" sz="1200" u="none" kern="1200" baseline="0" dirty="0" smtClean="0">
                <a:solidFill>
                  <a:schemeClr val="tx1"/>
                </a:solidFill>
                <a:effectLst/>
                <a:latin typeface="+mn-lt"/>
                <a:ea typeface="+mn-ea"/>
                <a:cs typeface="+mn-cs"/>
              </a:rPr>
              <a:t> training data</a:t>
            </a:r>
            <a:endParaRPr lang="en-US"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u="none" kern="1200" dirty="0" smtClean="0">
                <a:solidFill>
                  <a:schemeClr val="tx1"/>
                </a:solidFill>
                <a:effectLst/>
                <a:latin typeface="+mn-lt"/>
                <a:ea typeface="+mn-ea"/>
                <a:cs typeface="+mn-cs"/>
              </a:rPr>
              <a:t>J. Serra et al.</a:t>
            </a:r>
            <a:r>
              <a:rPr lang="en-US" sz="1200" u="none" kern="1200" baseline="0" dirty="0" smtClean="0">
                <a:solidFill>
                  <a:schemeClr val="tx1"/>
                </a:solidFill>
                <a:effectLst/>
                <a:latin typeface="+mn-lt"/>
                <a:ea typeface="+mn-ea"/>
                <a:cs typeface="+mn-cs"/>
              </a:rPr>
              <a:t> </a:t>
            </a:r>
            <a:r>
              <a:rPr lang="en-US" sz="1200" u="none" kern="1200" dirty="0" smtClean="0">
                <a:solidFill>
                  <a:schemeClr val="tx1"/>
                </a:solidFill>
                <a:effectLst/>
                <a:latin typeface="+mn-lt"/>
                <a:ea typeface="+mn-ea"/>
                <a:cs typeface="+mn-cs"/>
              </a:rPr>
              <a:t> Catalysis Today 81.3 (2003). </a:t>
            </a:r>
            <a:endParaRPr lang="en-US" u="none" dirty="0" smtClean="0"/>
          </a:p>
          <a:p>
            <a:pPr marL="228600" marR="0" indent="-228600" algn="l" defTabSz="914400" rtl="0" eaLnBrk="1" fontAlgn="auto" latinLnBrk="0" hangingPunct="1">
              <a:lnSpc>
                <a:spcPct val="100000"/>
              </a:lnSpc>
              <a:spcBef>
                <a:spcPts val="0"/>
              </a:spcBef>
              <a:spcAft>
                <a:spcPts val="0"/>
              </a:spcAft>
              <a:buClrTx/>
              <a:buSzTx/>
              <a:buFontTx/>
              <a:buAutoNum type="alphaUcPeriod"/>
              <a:tabLst/>
              <a:defRPr/>
            </a:pPr>
            <a:endParaRPr lang="en-US" sz="1200" u="sng"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UcPeriod"/>
              <a:tabLst/>
              <a:defRPr/>
            </a:pP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t>
            </a:r>
            <a:r>
              <a:rPr lang="en-US" sz="1200" kern="1200" dirty="0" err="1" smtClean="0">
                <a:solidFill>
                  <a:schemeClr val="tx1"/>
                </a:solidFill>
                <a:effectLst/>
                <a:latin typeface="+mn-lt"/>
                <a:ea typeface="+mn-ea"/>
                <a:cs typeface="+mn-cs"/>
              </a:rPr>
              <a:t>Optimisation</a:t>
            </a:r>
            <a:r>
              <a:rPr lang="en-US" sz="1200" kern="1200" dirty="0" smtClean="0">
                <a:solidFill>
                  <a:schemeClr val="tx1"/>
                </a:solidFill>
                <a:effectLst/>
                <a:latin typeface="+mn-lt"/>
                <a:ea typeface="+mn-ea"/>
                <a:cs typeface="+mn-cs"/>
              </a:rPr>
              <a:t> of olefin epoxidation catalysts with the application of high-throughput and genetic algorithms assisted by artificial neural networks (</a:t>
            </a:r>
            <a:r>
              <a:rPr lang="en-US" sz="1200" kern="1200" dirty="0" err="1" smtClean="0">
                <a:solidFill>
                  <a:schemeClr val="tx1"/>
                </a:solidFill>
                <a:effectLst/>
                <a:latin typeface="+mn-lt"/>
                <a:ea typeface="+mn-ea"/>
                <a:cs typeface="+mn-cs"/>
              </a:rPr>
              <a:t>softcomputing</a:t>
            </a:r>
            <a:r>
              <a:rPr lang="en-US" sz="1200" kern="1200" dirty="0" smtClean="0">
                <a:solidFill>
                  <a:schemeClr val="tx1"/>
                </a:solidFill>
                <a:effectLst/>
                <a:latin typeface="+mn-lt"/>
                <a:ea typeface="+mn-ea"/>
                <a:cs typeface="+mn-cs"/>
              </a:rPr>
              <a:t> techniques)”. In: Journal of Catalysis 229.2 (2005), pp. 513–52</a:t>
            </a:r>
            <a:endParaRPr lang="en-US" sz="1200"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Journal of Catalysis 229.2 (2005). </a:t>
            </a:r>
            <a:endParaRPr lang="en-US" dirty="0" smtClean="0">
              <a:effectLst/>
            </a:endParaRPr>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Avelino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“Application of Artificial Neural Networks to Combinatorial Catalysis: Modeling and Predicting ODHE Catalysts”. In: </a:t>
            </a:r>
            <a:r>
              <a:rPr lang="en-US" sz="1200" kern="1200" dirty="0" err="1" smtClean="0">
                <a:solidFill>
                  <a:schemeClr val="tx1"/>
                </a:solidFill>
                <a:effectLst/>
                <a:latin typeface="+mn-lt"/>
                <a:ea typeface="+mn-ea"/>
                <a:cs typeface="+mn-cs"/>
              </a:rPr>
              <a:t>ChemPhysChem</a:t>
            </a:r>
            <a:r>
              <a:rPr lang="en-US" sz="1200" kern="1200" dirty="0" smtClean="0">
                <a:solidFill>
                  <a:schemeClr val="tx1"/>
                </a:solidFill>
                <a:effectLst/>
                <a:latin typeface="+mn-lt"/>
                <a:ea typeface="+mn-ea"/>
                <a:cs typeface="+mn-cs"/>
              </a:rPr>
              <a:t> 3.11 (2002), pp. 939–945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t>
            </a:r>
            <a:r>
              <a:rPr lang="en-US" sz="1200" kern="1200" dirty="0" err="1" smtClean="0">
                <a:solidFill>
                  <a:schemeClr val="tx1"/>
                </a:solidFill>
                <a:effectLst/>
                <a:latin typeface="+mn-lt"/>
                <a:ea typeface="+mn-ea"/>
                <a:cs typeface="+mn-cs"/>
              </a:rPr>
              <a:t>ChemPhysChem</a:t>
            </a:r>
            <a:r>
              <a:rPr lang="en-US" sz="1200" kern="1200" dirty="0" smtClean="0">
                <a:solidFill>
                  <a:schemeClr val="tx1"/>
                </a:solidFill>
                <a:effectLst/>
                <a:latin typeface="+mn-lt"/>
                <a:ea typeface="+mn-ea"/>
                <a:cs typeface="+mn-cs"/>
              </a:rPr>
              <a:t> 3.11 (2002).</a:t>
            </a:r>
            <a:endParaRPr lang="en-US" u="sng" dirty="0" smtClean="0"/>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Avelino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 New Mapping/Exploration Approach for HT Synthesis of Zeolites”. In: Chemistry of Materials 18.14 (2006), pp. 3287–3296.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Chemistry of Materials 18.14 (2006).</a:t>
            </a:r>
            <a:endParaRPr lang="en-US" dirty="0" smtClean="0">
              <a:effectLst/>
            </a:endParaRPr>
          </a:p>
          <a:p>
            <a:endParaRPr lang="en-US" u="sng" dirty="0" smtClean="0"/>
          </a:p>
          <a:p>
            <a:endParaRPr lang="en-US" u="sng" dirty="0" smtClean="0"/>
          </a:p>
          <a:p>
            <a:endParaRPr lang="en-US" u="sng" dirty="0" smtClean="0"/>
          </a:p>
          <a:p>
            <a:endParaRPr lang="en-US" u="sng" dirty="0" smtClean="0"/>
          </a:p>
          <a:p>
            <a:endParaRPr lang="en-US" u="sng" dirty="0" smtClean="0"/>
          </a:p>
          <a:p>
            <a:endParaRPr lang="en-US" u="sng" dirty="0" smtClean="0"/>
          </a:p>
          <a:p>
            <a:endParaRPr lang="en-US" u="sng" dirty="0"/>
          </a:p>
        </p:txBody>
      </p:sp>
      <p:sp>
        <p:nvSpPr>
          <p:cNvPr id="4" name="Slide Number Placeholder 3"/>
          <p:cNvSpPr>
            <a:spLocks noGrp="1"/>
          </p:cNvSpPr>
          <p:nvPr>
            <p:ph type="sldNum" sz="quarter" idx="10"/>
          </p:nvPr>
        </p:nvSpPr>
        <p:spPr/>
        <p:txBody>
          <a:bodyPr/>
          <a:lstStyle/>
          <a:p>
            <a:fld id="{316D6CEF-E52B-4749-A549-341E6349BB4E}" type="slidenum">
              <a:rPr lang="en-US" smtClean="0"/>
              <a:t>3</a:t>
            </a:fld>
            <a:endParaRPr lang="en-US"/>
          </a:p>
        </p:txBody>
      </p:sp>
    </p:spTree>
    <p:extLst>
      <p:ext uri="{BB962C8B-B14F-4D97-AF65-F5344CB8AC3E}">
        <p14:creationId xmlns:p14="http://schemas.microsoft.com/office/powerpoint/2010/main" val="17847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Chemical</a:t>
            </a:r>
            <a:r>
              <a:rPr lang="en-US" b="1" u="none" baseline="0" dirty="0" smtClean="0"/>
              <a:t> Property Attributes </a:t>
            </a:r>
            <a:r>
              <a:rPr lang="mr-IN" b="1" u="none" baseline="0" dirty="0" smtClean="0"/>
              <a:t>–</a:t>
            </a:r>
            <a:r>
              <a:rPr lang="en-US" b="1" u="none" baseline="0" dirty="0" smtClean="0"/>
              <a:t> </a:t>
            </a:r>
            <a:r>
              <a:rPr lang="en-US" b="0" u="none" baseline="0" dirty="0" smtClean="0"/>
              <a:t>Used chemical properties to  Describe materials</a:t>
            </a:r>
          </a:p>
          <a:p>
            <a:r>
              <a:rPr lang="en-US" b="0" u="none" baseline="0" dirty="0" smtClean="0"/>
              <a:t>These can vary: boiling point and molecular weight to ionic radii and electronic characteristics</a:t>
            </a:r>
          </a:p>
          <a:p>
            <a:r>
              <a:rPr lang="en-US" b="1" u="none" baseline="0" dirty="0" smtClean="0"/>
              <a:t>Fixed Catalyst Components  </a:t>
            </a:r>
            <a:r>
              <a:rPr lang="en-US" b="0" u="none" baseline="0" dirty="0" smtClean="0"/>
              <a:t>- The range of catalysts was narrow either by fixing 2+ of the catalyst components (support, primary metal) or by fixing the components used and only changing the loading. </a:t>
            </a:r>
            <a:endParaRPr lang="en-US" b="1" u="none" baseline="0" dirty="0" smtClean="0"/>
          </a:p>
          <a:p>
            <a:r>
              <a:rPr lang="en-US" b="1" u="none" baseline="0" dirty="0" smtClean="0"/>
              <a:t>High Throughput Experiments </a:t>
            </a:r>
            <a:r>
              <a:rPr lang="mr-IN" b="0" u="none" baseline="0" dirty="0" smtClean="0"/>
              <a:t>–</a:t>
            </a:r>
            <a:r>
              <a:rPr lang="en-US" b="0" u="none" baseline="0" dirty="0" smtClean="0"/>
              <a:t> Generated data using high-throughput apparatuses</a:t>
            </a:r>
            <a:endParaRPr lang="en-US" b="0" u="none" dirty="0" smtClean="0"/>
          </a:p>
          <a:p>
            <a:endParaRPr lang="en-US" b="1" u="sng" dirty="0" smtClean="0"/>
          </a:p>
          <a:p>
            <a:r>
              <a:rPr lang="en-US" u="none" dirty="0" smtClean="0"/>
              <a:t>A</a:t>
            </a:r>
            <a:r>
              <a:rPr lang="en-US" u="none" baseline="0" dirty="0" smtClean="0"/>
              <a:t> natural questions then, is how will this work expand on previous publications. Novel by how we frame and approach the project. </a:t>
            </a:r>
          </a:p>
          <a:p>
            <a:endParaRPr lang="en-US" u="none" baseline="0" dirty="0" smtClean="0"/>
          </a:p>
          <a:p>
            <a:r>
              <a:rPr lang="en-US" u="none" baseline="0" dirty="0" smtClean="0"/>
              <a:t>First, no one has discussed a connection between ANNs and scaling relations. Framing this tool in a new light may drive the applications in different direction. </a:t>
            </a:r>
          </a:p>
          <a:p>
            <a:endParaRPr lang="en-US" u="none" baseline="0" dirty="0" smtClean="0"/>
          </a:p>
          <a:p>
            <a:r>
              <a:rPr lang="en-US" u="none" baseline="0" dirty="0" smtClean="0"/>
              <a:t>Second, nearly all of the previous models are based on high-throughput data which is typically collected less carefully. The original data set considered for this study included data from 97 publications over 10 years. This project uses data from numerous labs, researchers, with different instrumentation, materials and techniques. </a:t>
            </a:r>
          </a:p>
          <a:p>
            <a:endParaRPr lang="en-US" u="none" baseline="0" dirty="0" smtClean="0"/>
          </a:p>
          <a:p>
            <a:r>
              <a:rPr lang="en-US" u="none" baseline="0" dirty="0" smtClean="0"/>
              <a:t>Third, bring computational catalysis in by using DFT-binding energies. Present ANNs as a tool for bridging experimental catalysis and computational catalysis. </a:t>
            </a:r>
          </a:p>
          <a:p>
            <a:endParaRPr lang="en-US" u="none" baseline="0" dirty="0" smtClean="0"/>
          </a:p>
          <a:p>
            <a:r>
              <a:rPr lang="en-US" u="none" baseline="0" dirty="0" smtClean="0"/>
              <a:t>Finally, very little work has gone in to analyzing appropriate descriptors/attributes. This is two-fold improvement in that (1) forces inspection of the problem and the data at your disposal (2) eliminating non-necessary attributes improves model performance reduces bias. </a:t>
            </a:r>
            <a:endParaRPr lang="en-US" u="none" dirty="0" smtClean="0"/>
          </a:p>
          <a:p>
            <a:endParaRPr lang="en-US" b="1" u="sng" dirty="0" smtClean="0"/>
          </a:p>
          <a:p>
            <a:endParaRPr lang="en-US" b="1" u="sng" dirty="0" smtClean="0"/>
          </a:p>
          <a:p>
            <a:endParaRPr lang="en-US" b="1" u="sng" dirty="0" smtClean="0"/>
          </a:p>
          <a:p>
            <a:r>
              <a:rPr lang="en-US" b="1" u="sng" dirty="0" smtClean="0"/>
              <a:t>Citations: </a:t>
            </a:r>
          </a:p>
          <a:p>
            <a:endParaRPr lang="en-US" dirty="0" smtClean="0"/>
          </a:p>
          <a:p>
            <a:r>
              <a:rPr lang="en-US" u="sng" dirty="0" err="1" smtClean="0"/>
              <a:t>Kito</a:t>
            </a:r>
            <a:r>
              <a:rPr lang="en-US" u="sng" dirty="0" smtClean="0"/>
              <a:t> &amp; Hattori</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accent1"/>
                </a:solidFill>
                <a:effectLst/>
                <a:latin typeface="+mn-lt"/>
                <a:ea typeface="+mn-ea"/>
                <a:cs typeface="+mn-cs"/>
              </a:rPr>
              <a:t>S. </a:t>
            </a:r>
            <a:r>
              <a:rPr lang="en-US" sz="1200" kern="1200" baseline="0" dirty="0" err="1" smtClean="0">
                <a:solidFill>
                  <a:schemeClr val="accent1"/>
                </a:solidFill>
                <a:effectLst/>
                <a:latin typeface="+mn-lt"/>
                <a:ea typeface="+mn-ea"/>
                <a:cs typeface="+mn-cs"/>
              </a:rPr>
              <a:t>Kito</a:t>
            </a:r>
            <a:r>
              <a:rPr lang="en-US" sz="1200" kern="1200" baseline="0" dirty="0" smtClean="0">
                <a:solidFill>
                  <a:schemeClr val="accent1"/>
                </a:solidFill>
                <a:effectLst/>
                <a:latin typeface="+mn-lt"/>
                <a:ea typeface="+mn-ea"/>
                <a:cs typeface="+mn-cs"/>
              </a:rPr>
              <a:t> et al. “Application of neural network to estimation of catalyst deactivation in methanol conversion”. In: Catalysis Today 97.1 (2004). Advanced Methods in Characterization of Catalysts and Materials, pp. 41–47. </a:t>
            </a:r>
            <a:r>
              <a:rPr lang="en-US" sz="1200" kern="1200" baseline="0" dirty="0" err="1" smtClean="0">
                <a:solidFill>
                  <a:schemeClr val="accent1"/>
                </a:solidFill>
                <a:effectLst/>
                <a:latin typeface="+mn-lt"/>
                <a:ea typeface="+mn-ea"/>
                <a:cs typeface="+mn-cs"/>
              </a:rPr>
              <a:t>issn</a:t>
            </a:r>
            <a:r>
              <a:rPr lang="en-US" sz="1200" kern="1200" baseline="0" dirty="0" smtClean="0">
                <a:solidFill>
                  <a:schemeClr val="accent1"/>
                </a:solidFill>
                <a:effectLst/>
                <a:latin typeface="+mn-lt"/>
                <a:ea typeface="+mn-ea"/>
                <a:cs typeface="+mn-cs"/>
              </a:rPr>
              <a:t>: 0920- 5861. </a:t>
            </a:r>
            <a:r>
              <a:rPr lang="en-US" sz="1200" kern="1200" baseline="0" dirty="0" err="1" smtClean="0">
                <a:solidFill>
                  <a:schemeClr val="accent1"/>
                </a:solidFill>
                <a:effectLst/>
                <a:latin typeface="+mn-lt"/>
                <a:ea typeface="+mn-ea"/>
                <a:cs typeface="+mn-cs"/>
              </a:rPr>
              <a:t>doi</a:t>
            </a:r>
            <a:r>
              <a:rPr lang="en-US" sz="1200" kern="1200" baseline="0" dirty="0" smtClean="0">
                <a:solidFill>
                  <a:schemeClr val="accent1"/>
                </a:solidFill>
                <a:effectLst/>
                <a:latin typeface="+mn-lt"/>
                <a:ea typeface="+mn-ea"/>
                <a:cs typeface="+mn-cs"/>
              </a:rPr>
              <a:t>: https://</a:t>
            </a:r>
            <a:r>
              <a:rPr lang="en-US" sz="1200" kern="1200" baseline="0" dirty="0" err="1" smtClean="0">
                <a:solidFill>
                  <a:schemeClr val="accent1"/>
                </a:solidFill>
                <a:effectLst/>
                <a:latin typeface="+mn-lt"/>
                <a:ea typeface="+mn-ea"/>
                <a:cs typeface="+mn-cs"/>
              </a:rPr>
              <a:t>doi.org</a:t>
            </a:r>
            <a:r>
              <a:rPr lang="en-US" sz="1200" kern="1200" baseline="0" dirty="0" smtClean="0">
                <a:solidFill>
                  <a:schemeClr val="accent1"/>
                </a:solidFill>
                <a:effectLst/>
                <a:latin typeface="+mn-lt"/>
                <a:ea typeface="+mn-ea"/>
                <a:cs typeface="+mn-cs"/>
              </a:rPr>
              <a:t>/10.1016/j.cattod.2004.04.052. </a:t>
            </a:r>
            <a:endParaRPr lang="en-US" baseline="0" dirty="0" smtClean="0">
              <a:solidFill>
                <a:schemeClr val="accent1"/>
              </a:solidFill>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accent1"/>
                </a:solidFill>
                <a:effectLst/>
                <a:latin typeface="+mn-lt"/>
                <a:ea typeface="+mn-ea"/>
                <a:cs typeface="+mn-cs"/>
              </a:rPr>
              <a:t>	-- S. </a:t>
            </a:r>
            <a:r>
              <a:rPr lang="en-US" sz="1200" kern="1200" baseline="0" dirty="0" err="1" smtClean="0">
                <a:solidFill>
                  <a:schemeClr val="accent1"/>
                </a:solidFill>
                <a:effectLst/>
                <a:latin typeface="+mn-lt"/>
                <a:ea typeface="+mn-ea"/>
                <a:cs typeface="+mn-cs"/>
              </a:rPr>
              <a:t>Kito</a:t>
            </a:r>
            <a:r>
              <a:rPr lang="en-US" sz="1200" kern="1200" baseline="0" dirty="0" smtClean="0">
                <a:solidFill>
                  <a:schemeClr val="accent1"/>
                </a:solidFill>
                <a:effectLst/>
                <a:latin typeface="+mn-lt"/>
                <a:ea typeface="+mn-ea"/>
                <a:cs typeface="+mn-cs"/>
              </a:rPr>
              <a:t> et al. Catalysis Today 97.1 (2004). </a:t>
            </a:r>
            <a:endParaRPr lang="en-US" baseline="0" dirty="0" smtClean="0">
              <a:solidFill>
                <a:schemeClr val="accent1"/>
              </a:solidFill>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Shigerharu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Tadashi Hattori, and Yuichi Murakami. “Expert systems approach to computer-aided design of catalysts”. In: Applied Catalysis 48.1 (1989), pp. 107–121.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 Hattori, and Y. Murakami. Applied Catalysis 48.1 (1989).</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Shigerharu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and Tadashi Hattori. “Estimation of the Acid Strength of Mixed Oxides by a Neural Network”. In: Ind. Eng. Chem. Res. 31 (1991), pp. 979–981.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and T. Hattori. Ind. Eng. Chem. Res. 31 (1991). </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Shigeharu</a:t>
            </a:r>
            <a:r>
              <a:rPr lang="en-US" sz="1200" kern="1200" dirty="0" smtClean="0">
                <a:solidFill>
                  <a:schemeClr val="tx1"/>
                </a:solidFill>
                <a:effectLst/>
                <a:latin typeface="+mn-lt"/>
                <a:ea typeface="+mn-ea"/>
                <a:cs typeface="+mn-cs"/>
              </a:rPr>
              <a:t> Kite, Tadashi Hattori, and Yuichi Murakami. “Estimation of catalytic performance by neural network a product distribution in oxidative dehydrogenation of ethylbenzene”. In: Applied Catalysis A: General 114.2 (1994), pp. L173–L178.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T. Hattori, and Y. Murakami. Applied Catalysis A: General 114.2 (1994).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Tadashi Hattori and </a:t>
            </a:r>
            <a:r>
              <a:rPr lang="en-US" sz="1200" kern="1200" dirty="0" err="1" smtClean="0">
                <a:solidFill>
                  <a:schemeClr val="tx1"/>
                </a:solidFill>
                <a:effectLst/>
                <a:latin typeface="+mn-lt"/>
                <a:ea typeface="+mn-ea"/>
                <a:cs typeface="+mn-cs"/>
              </a:rPr>
              <a:t>Shigeharu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“Analysis of factors controlling catalytic activity by neural network”. In: Catalysis Today 111.3 (2006), pp. 328–332. </a:t>
            </a:r>
            <a:r>
              <a:rPr lang="en-US" sz="1200" kern="1200" dirty="0" err="1" smtClean="0">
                <a:solidFill>
                  <a:schemeClr val="tx1"/>
                </a:solidFill>
                <a:effectLst/>
                <a:latin typeface="+mn-lt"/>
                <a:ea typeface="+mn-ea"/>
                <a:cs typeface="+mn-cs"/>
              </a:rPr>
              <a:t>issn</a:t>
            </a:r>
            <a:r>
              <a:rPr lang="en-US" sz="1200" kern="1200" dirty="0" smtClean="0">
                <a:solidFill>
                  <a:schemeClr val="tx1"/>
                </a:solidFill>
                <a:effectLst/>
                <a:latin typeface="+mn-lt"/>
                <a:ea typeface="+mn-ea"/>
                <a:cs typeface="+mn-cs"/>
              </a:rPr>
              <a:t>: 0920-5861.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Inputs: </a:t>
            </a:r>
            <a:r>
              <a:rPr lang="en-US" dirty="0" smtClean="0"/>
              <a:t>heat of formation of oxide per oxygen atom , typical valence of cation in oxide, electronegativity of cation, ionic radius of trivalent cation (r)</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T. Hattori and S. </a:t>
            </a:r>
            <a:r>
              <a:rPr lang="en-US" sz="1200" kern="1200" dirty="0" err="1" smtClean="0">
                <a:solidFill>
                  <a:schemeClr val="tx1"/>
                </a:solidFill>
                <a:effectLst/>
                <a:latin typeface="+mn-lt"/>
                <a:ea typeface="+mn-ea"/>
                <a:cs typeface="+mn-cs"/>
              </a:rPr>
              <a:t>Kito</a:t>
            </a:r>
            <a:r>
              <a:rPr lang="en-US" sz="1200" kern="1200" dirty="0" smtClean="0">
                <a:solidFill>
                  <a:schemeClr val="tx1"/>
                </a:solidFill>
                <a:effectLst/>
                <a:latin typeface="+mn-lt"/>
                <a:ea typeface="+mn-ea"/>
                <a:cs typeface="+mn-cs"/>
              </a:rPr>
              <a:t>. Catalysis Today 111.3 (2006). </a:t>
            </a:r>
            <a:endParaRPr lang="en-US" dirty="0" smtClean="0">
              <a:effectLst/>
            </a:endParaRPr>
          </a:p>
          <a:p>
            <a:endParaRPr lang="en-US" dirty="0" smtClean="0"/>
          </a:p>
          <a:p>
            <a:endParaRPr lang="en-US" dirty="0" smtClean="0"/>
          </a:p>
          <a:p>
            <a:r>
              <a:rPr lang="en-US" u="sng" dirty="0" err="1" smtClean="0"/>
              <a:t>Omata</a:t>
            </a:r>
            <a:r>
              <a:rPr lang="en-US" u="sng" dirty="0" smtClean="0"/>
              <a:t> &amp; Yamada</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“Simultaneous Optimization of Preparation Conditions and Composition of the Methanol Synthesis Catalyst by an All-Encompassing Calculation on an Artificial Neural Network”. In: Industrial &amp; Engineering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Chemistry Research 43.13 (2004), pp. 3282–3288.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“the composition of the catalyst (Cu-Zn-Al-</a:t>
            </a:r>
            <a:r>
              <a:rPr lang="en-US" dirty="0" err="1" smtClean="0"/>
              <a:t>Sc</a:t>
            </a:r>
            <a:r>
              <a:rPr lang="en-US" dirty="0" smtClean="0"/>
              <a:t>-B-</a:t>
            </a:r>
            <a:r>
              <a:rPr lang="en-US" dirty="0" err="1" smtClean="0"/>
              <a:t>Zr</a:t>
            </a:r>
            <a:r>
              <a:rPr lang="en-US" dirty="0" smtClean="0"/>
              <a:t>), calcination temperature (300-360 °C), and amount of precipitant (1.0-2.5 times that equivalent to total cations) were optimized simultaneously”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Industrial &amp; Engineering Chemistry Research 43.13 (2004).</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“Design and Development of Cu-Zn Oxide Catalyst for Direct Dimethyl Ether Synthesis Using an Artificial Neural Network and Physicochemical Properties of Elements”. In: Industrial &amp; Engineering Chemistry Re- search 45.14 (2006), pp. 4905–4910.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Industrial &amp; Engineering Chemistry Research 45.14 (2006).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t>
            </a:r>
            <a:r>
              <a:rPr lang="en-US" dirty="0" smtClean="0"/>
              <a:t>Cu-Zn-X oxide and </a:t>
            </a:r>
            <a:r>
              <a:rPr lang="en-US" dirty="0" err="1" smtClean="0"/>
              <a:t>γ</a:t>
            </a:r>
            <a:r>
              <a:rPr lang="en-US" dirty="0" smtClean="0"/>
              <a:t>-alumina was prepared for single-stage dimethyl ether synthesis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 </a:t>
            </a:r>
            <a:r>
              <a:rPr lang="en-US" dirty="0" smtClean="0"/>
              <a:t>GPLE parameters and the physicochemical properties of the eight elements were used as training data for ANN.</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“Artificial Neural Network (ANN)-Aided Optimization of ZSM-5 Catalyst for the Dimethyl Ether to Olefin (DTO) Reaction from Neat Dimethyl Ether (DME)”. In: Industrial &amp; Engineering Chemistry Research 48.13 (2009), pp. 6256–6261.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Fixed ZSM-5 catalyst, escribed promoters</a:t>
            </a:r>
            <a:r>
              <a:rPr lang="en-US" sz="1200" kern="1200" baseline="0" dirty="0" smtClean="0">
                <a:solidFill>
                  <a:schemeClr val="tx1"/>
                </a:solidFill>
                <a:effectLst/>
                <a:latin typeface="+mn-lt"/>
                <a:ea typeface="+mn-ea"/>
                <a:cs typeface="+mn-cs"/>
              </a:rPr>
              <a:t> w. physicochemical properties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et al. Industrial &amp; Engineering Chemistry Research 48.13 (2009).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“Prediction of Effective Additives to a Ni/Active Carbon Catalyst for Vapor-Phase </a:t>
            </a:r>
            <a:r>
              <a:rPr lang="en-US" sz="1200" kern="1200" dirty="0" err="1" smtClean="0">
                <a:solidFill>
                  <a:schemeClr val="tx1"/>
                </a:solidFill>
                <a:effectLst/>
                <a:latin typeface="+mn-lt"/>
                <a:ea typeface="+mn-ea"/>
                <a:cs typeface="+mn-cs"/>
              </a:rPr>
              <a:t>Carbonylation</a:t>
            </a:r>
            <a:r>
              <a:rPr lang="en-US" sz="1200" kern="1200" dirty="0" smtClean="0">
                <a:solidFill>
                  <a:schemeClr val="tx1"/>
                </a:solidFill>
                <a:effectLst/>
                <a:latin typeface="+mn-lt"/>
                <a:ea typeface="+mn-ea"/>
                <a:cs typeface="+mn-cs"/>
              </a:rPr>
              <a:t> of Methanol by an Artificial Neural Network”. In: Industrial &amp; Engineering Chemistry Research 43.20 (2004), pp. 6622–6625.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M.Yamada</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Industrial &amp; Engineering Chemistry Research 43.20 (2004).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Yasukazu Kobayashi,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“Artificial neural network-aided design of Co/SrCO3 catalyst for preferential oxidation of CO in excess hydrogen”. In: Catalysis Today 117.1 (2006). The 5th World Congress on Oxidation Catalysis, pp. 311–315.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 Catalysis Today 117.1 (2006).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Kohji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Yasukazu Kobayashi, and </a:t>
            </a:r>
            <a:r>
              <a:rPr lang="en-US" sz="1200" kern="1200" dirty="0" err="1" smtClean="0">
                <a:solidFill>
                  <a:schemeClr val="tx1"/>
                </a:solidFill>
                <a:effectLst/>
                <a:latin typeface="+mn-lt"/>
                <a:ea typeface="+mn-ea"/>
                <a:cs typeface="+mn-cs"/>
              </a:rPr>
              <a:t>Muneyoshi</a:t>
            </a:r>
            <a:r>
              <a:rPr lang="en-US" sz="1200" kern="1200" dirty="0" smtClean="0">
                <a:solidFill>
                  <a:schemeClr val="tx1"/>
                </a:solidFill>
                <a:effectLst/>
                <a:latin typeface="+mn-lt"/>
                <a:ea typeface="+mn-ea"/>
                <a:cs typeface="+mn-cs"/>
              </a:rPr>
              <a:t> Yamada. “Artificial Neural Network Aided Screening and Optimization of Additives to Co/SrCO3 Catalyst for Dry Reforming of Methane under Pressure”. In: Energy &amp; Fuels 23.4 </a:t>
            </a:r>
            <a:endParaRPr lang="en-US" dirty="0" smtClean="0">
              <a:effectLst/>
            </a:endParaRPr>
          </a:p>
          <a:p>
            <a:r>
              <a:rPr lang="en-US" sz="1200" kern="1200" dirty="0" smtClean="0">
                <a:solidFill>
                  <a:schemeClr val="tx1"/>
                </a:solidFill>
                <a:effectLst/>
                <a:latin typeface="+mn-lt"/>
                <a:ea typeface="+mn-ea"/>
                <a:cs typeface="+mn-cs"/>
              </a:rPr>
              <a:t>43 (2009), pp. 1931–1935. </a:t>
            </a:r>
          </a:p>
          <a:p>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Kobayashi, and M. Yamada. Energy &amp; Fuels 23.443 (2009).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 “Artificial neural network aided virtual screening of additives to a Co/SrCO3 catalyst for preferential oxidation of CO in excess hydrogen”. In: Catalysis Communications 8.1 (2007), pp. 1– 5.</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K. </a:t>
            </a:r>
            <a:r>
              <a:rPr lang="en-US" sz="1200" kern="1200" dirty="0" err="1" smtClean="0">
                <a:solidFill>
                  <a:schemeClr val="tx1"/>
                </a:solidFill>
                <a:effectLst/>
                <a:latin typeface="+mn-lt"/>
                <a:ea typeface="+mn-ea"/>
                <a:cs typeface="+mn-cs"/>
              </a:rPr>
              <a:t>Omata</a:t>
            </a:r>
            <a:r>
              <a:rPr lang="en-US" sz="1200" kern="1200" dirty="0" smtClean="0">
                <a:solidFill>
                  <a:schemeClr val="tx1"/>
                </a:solidFill>
                <a:effectLst/>
                <a:latin typeface="+mn-lt"/>
                <a:ea typeface="+mn-ea"/>
                <a:cs typeface="+mn-cs"/>
              </a:rPr>
              <a:t>, Y. Kobayashi, and M. Yamada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Catalysis Communications 8.1 (2007). </a:t>
            </a:r>
            <a:endParaRPr lang="en-US" dirty="0" smtClean="0"/>
          </a:p>
          <a:p>
            <a:endParaRPr lang="en-US" dirty="0" smtClean="0"/>
          </a:p>
          <a:p>
            <a:endParaRPr lang="en-US" dirty="0" smtClean="0"/>
          </a:p>
          <a:p>
            <a:r>
              <a:rPr lang="en-US" u="sng" dirty="0" err="1" smtClean="0"/>
              <a:t>Corma</a:t>
            </a:r>
            <a:r>
              <a:rPr lang="en-US" u="sng" dirty="0" smtClean="0"/>
              <a:t> &amp; Serra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Jose M. Serra et al. “Neural networks for modelling of kinetic reaction data applicable to catalyst scale up and process control and </a:t>
            </a:r>
            <a:r>
              <a:rPr lang="en-US" sz="1200" kern="1200" dirty="0" err="1" smtClean="0">
                <a:solidFill>
                  <a:schemeClr val="tx1"/>
                </a:solidFill>
                <a:effectLst/>
                <a:latin typeface="+mn-lt"/>
                <a:ea typeface="+mn-ea"/>
                <a:cs typeface="+mn-cs"/>
              </a:rPr>
              <a:t>optimisation</a:t>
            </a:r>
            <a:r>
              <a:rPr lang="en-US" sz="1200" kern="1200" dirty="0" smtClean="0">
                <a:solidFill>
                  <a:schemeClr val="tx1"/>
                </a:solidFill>
                <a:effectLst/>
                <a:latin typeface="+mn-lt"/>
                <a:ea typeface="+mn-ea"/>
                <a:cs typeface="+mn-cs"/>
              </a:rPr>
              <a:t> in the frame of combinatorial catalysis”. In: Applied Catalysis A: General 254.1 (2003). Combinatorial Chemistry, pp. 133–145.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u="none" kern="1200" dirty="0" smtClean="0">
                <a:solidFill>
                  <a:schemeClr val="tx1"/>
                </a:solidFill>
                <a:effectLst/>
                <a:latin typeface="+mn-lt"/>
                <a:ea typeface="+mn-ea"/>
                <a:cs typeface="+mn-cs"/>
              </a:rPr>
              <a:t>J.</a:t>
            </a:r>
            <a:r>
              <a:rPr lang="en-US" sz="1200" u="none" kern="1200" baseline="0" dirty="0" smtClean="0">
                <a:solidFill>
                  <a:schemeClr val="tx1"/>
                </a:solidFill>
                <a:effectLst/>
                <a:latin typeface="+mn-lt"/>
                <a:ea typeface="+mn-ea"/>
                <a:cs typeface="+mn-cs"/>
              </a:rPr>
              <a:t> </a:t>
            </a:r>
            <a:r>
              <a:rPr lang="en-US" sz="1200" u="none" kern="1200" dirty="0" smtClean="0">
                <a:solidFill>
                  <a:schemeClr val="tx1"/>
                </a:solidFill>
                <a:effectLst/>
                <a:latin typeface="+mn-lt"/>
                <a:ea typeface="+mn-ea"/>
                <a:cs typeface="+mn-cs"/>
              </a:rPr>
              <a:t>Serra et al. Applied Catalysis A: General 254.1 (2003). </a:t>
            </a:r>
            <a:endParaRPr lang="en-US" u="none" dirty="0" smtClean="0">
              <a:effectLst/>
            </a:endParaRPr>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dirty="0" smtClean="0">
                <a:solidFill>
                  <a:schemeClr val="tx1"/>
                </a:solidFill>
                <a:effectLst/>
                <a:latin typeface="+mn-lt"/>
                <a:ea typeface="+mn-ea"/>
                <a:cs typeface="+mn-cs"/>
              </a:rPr>
              <a:t>Jose M. Serra et al. “Can artificial neural networks help the experimentation in catalysis?” In: Catalysis Today 81.3 (2003). European Workshop on Combinatorial Catalysis, pp. 393–403.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dirty="0" smtClean="0">
                <a:solidFill>
                  <a:schemeClr val="tx1"/>
                </a:solidFill>
                <a:effectLst/>
                <a:latin typeface="+mn-lt"/>
                <a:ea typeface="+mn-ea"/>
                <a:cs typeface="+mn-cs"/>
              </a:rPr>
              <a:t>	-- Computational</a:t>
            </a:r>
            <a:r>
              <a:rPr lang="en-US" sz="1200" u="none" kern="1200" baseline="0" dirty="0" smtClean="0">
                <a:solidFill>
                  <a:schemeClr val="tx1"/>
                </a:solidFill>
                <a:effectLst/>
                <a:latin typeface="+mn-lt"/>
                <a:ea typeface="+mn-ea"/>
                <a:cs typeface="+mn-cs"/>
              </a:rPr>
              <a:t> training data</a:t>
            </a:r>
            <a:endParaRPr lang="en-US"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u="none" kern="1200" dirty="0" smtClean="0">
                <a:solidFill>
                  <a:schemeClr val="tx1"/>
                </a:solidFill>
                <a:effectLst/>
                <a:latin typeface="+mn-lt"/>
                <a:ea typeface="+mn-ea"/>
                <a:cs typeface="+mn-cs"/>
              </a:rPr>
              <a:t>J. Serra et al.</a:t>
            </a:r>
            <a:r>
              <a:rPr lang="en-US" sz="1200" u="none" kern="1200" baseline="0" dirty="0" smtClean="0">
                <a:solidFill>
                  <a:schemeClr val="tx1"/>
                </a:solidFill>
                <a:effectLst/>
                <a:latin typeface="+mn-lt"/>
                <a:ea typeface="+mn-ea"/>
                <a:cs typeface="+mn-cs"/>
              </a:rPr>
              <a:t> </a:t>
            </a:r>
            <a:r>
              <a:rPr lang="en-US" sz="1200" u="none" kern="1200" dirty="0" smtClean="0">
                <a:solidFill>
                  <a:schemeClr val="tx1"/>
                </a:solidFill>
                <a:effectLst/>
                <a:latin typeface="+mn-lt"/>
                <a:ea typeface="+mn-ea"/>
                <a:cs typeface="+mn-cs"/>
              </a:rPr>
              <a:t> Catalysis Today 81.3 (2003). </a:t>
            </a:r>
            <a:endParaRPr lang="en-US" u="none" dirty="0" smtClean="0"/>
          </a:p>
          <a:p>
            <a:pPr marL="228600" marR="0" indent="-228600" algn="l" defTabSz="914400" rtl="0" eaLnBrk="1" fontAlgn="auto" latinLnBrk="0" hangingPunct="1">
              <a:lnSpc>
                <a:spcPct val="100000"/>
              </a:lnSpc>
              <a:spcBef>
                <a:spcPts val="0"/>
              </a:spcBef>
              <a:spcAft>
                <a:spcPts val="0"/>
              </a:spcAft>
              <a:buClrTx/>
              <a:buSzTx/>
              <a:buFontTx/>
              <a:buAutoNum type="alphaUcPeriod"/>
              <a:tabLst/>
              <a:defRPr/>
            </a:pPr>
            <a:endParaRPr lang="en-US" sz="1200" u="sng"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UcPeriod"/>
              <a:tabLst/>
              <a:defRPr/>
            </a:pP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t>
            </a:r>
            <a:r>
              <a:rPr lang="en-US" sz="1200" kern="1200" dirty="0" err="1" smtClean="0">
                <a:solidFill>
                  <a:schemeClr val="tx1"/>
                </a:solidFill>
                <a:effectLst/>
                <a:latin typeface="+mn-lt"/>
                <a:ea typeface="+mn-ea"/>
                <a:cs typeface="+mn-cs"/>
              </a:rPr>
              <a:t>Optimisation</a:t>
            </a:r>
            <a:r>
              <a:rPr lang="en-US" sz="1200" kern="1200" dirty="0" smtClean="0">
                <a:solidFill>
                  <a:schemeClr val="tx1"/>
                </a:solidFill>
                <a:effectLst/>
                <a:latin typeface="+mn-lt"/>
                <a:ea typeface="+mn-ea"/>
                <a:cs typeface="+mn-cs"/>
              </a:rPr>
              <a:t> of olefin epoxidation catalysts with the application of high-throughput and genetic algorithms assisted by artificial neural networks (</a:t>
            </a:r>
            <a:r>
              <a:rPr lang="en-US" sz="1200" kern="1200" dirty="0" err="1" smtClean="0">
                <a:solidFill>
                  <a:schemeClr val="tx1"/>
                </a:solidFill>
                <a:effectLst/>
                <a:latin typeface="+mn-lt"/>
                <a:ea typeface="+mn-ea"/>
                <a:cs typeface="+mn-cs"/>
              </a:rPr>
              <a:t>softcomputing</a:t>
            </a:r>
            <a:r>
              <a:rPr lang="en-US" sz="1200" kern="1200" dirty="0" smtClean="0">
                <a:solidFill>
                  <a:schemeClr val="tx1"/>
                </a:solidFill>
                <a:effectLst/>
                <a:latin typeface="+mn-lt"/>
                <a:ea typeface="+mn-ea"/>
                <a:cs typeface="+mn-cs"/>
              </a:rPr>
              <a:t> techniques)”. In: Journal of Catalysis 229.2 (2005), pp. 513–52</a:t>
            </a:r>
            <a:endParaRPr lang="en-US" sz="1200"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Journal of Catalysis 229.2 (2005). </a:t>
            </a:r>
            <a:endParaRPr lang="en-US" dirty="0" smtClean="0">
              <a:effectLst/>
            </a:endParaRPr>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Avelino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“Application of Artificial Neural Networks to Combinatorial Catalysis: Modeling and Predicting ODHE Catalysts”. In: </a:t>
            </a:r>
            <a:r>
              <a:rPr lang="en-US" sz="1200" kern="1200" dirty="0" err="1" smtClean="0">
                <a:solidFill>
                  <a:schemeClr val="tx1"/>
                </a:solidFill>
                <a:effectLst/>
                <a:latin typeface="+mn-lt"/>
                <a:ea typeface="+mn-ea"/>
                <a:cs typeface="+mn-cs"/>
              </a:rPr>
              <a:t>ChemPhysChem</a:t>
            </a:r>
            <a:r>
              <a:rPr lang="en-US" sz="1200" kern="1200" dirty="0" smtClean="0">
                <a:solidFill>
                  <a:schemeClr val="tx1"/>
                </a:solidFill>
                <a:effectLst/>
                <a:latin typeface="+mn-lt"/>
                <a:ea typeface="+mn-ea"/>
                <a:cs typeface="+mn-cs"/>
              </a:rPr>
              <a:t> 3.11 (2002), pp. 939–945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	-- </a:t>
            </a:r>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t>
            </a:r>
            <a:r>
              <a:rPr lang="en-US" sz="1200" kern="1200" dirty="0" err="1" smtClean="0">
                <a:solidFill>
                  <a:schemeClr val="tx1"/>
                </a:solidFill>
                <a:effectLst/>
                <a:latin typeface="+mn-lt"/>
                <a:ea typeface="+mn-ea"/>
                <a:cs typeface="+mn-cs"/>
              </a:rPr>
              <a:t>ChemPhysChem</a:t>
            </a:r>
            <a:r>
              <a:rPr lang="en-US" sz="1200" kern="1200" dirty="0" smtClean="0">
                <a:solidFill>
                  <a:schemeClr val="tx1"/>
                </a:solidFill>
                <a:effectLst/>
                <a:latin typeface="+mn-lt"/>
                <a:ea typeface="+mn-ea"/>
                <a:cs typeface="+mn-cs"/>
              </a:rPr>
              <a:t> 3.11 (2002).</a:t>
            </a:r>
            <a:endParaRPr lang="en-US" u="sng" dirty="0" smtClean="0"/>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Avelino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“A New Mapping/Exploration Approach for HT Synthesis of Zeolites”. In: Chemistry of Materials 18.14 (2006), pp. 3287–3296.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A. </a:t>
            </a:r>
            <a:r>
              <a:rPr lang="en-US" sz="1200" kern="1200" dirty="0" err="1" smtClean="0">
                <a:solidFill>
                  <a:schemeClr val="tx1"/>
                </a:solidFill>
                <a:effectLst/>
                <a:latin typeface="+mn-lt"/>
                <a:ea typeface="+mn-ea"/>
                <a:cs typeface="+mn-cs"/>
              </a:rPr>
              <a:t>Corma</a:t>
            </a:r>
            <a:r>
              <a:rPr lang="en-US" sz="1200" kern="1200" dirty="0" smtClean="0">
                <a:solidFill>
                  <a:schemeClr val="tx1"/>
                </a:solidFill>
                <a:effectLst/>
                <a:latin typeface="+mn-lt"/>
                <a:ea typeface="+mn-ea"/>
                <a:cs typeface="+mn-cs"/>
              </a:rPr>
              <a:t> et al. Chemistry of Materials 18.14 (2006).</a:t>
            </a:r>
            <a:endParaRPr lang="en-US" dirty="0" smtClean="0">
              <a:effectLst/>
            </a:endParaRPr>
          </a:p>
          <a:p>
            <a:endParaRPr lang="en-US" u="sng" dirty="0" smtClean="0"/>
          </a:p>
          <a:p>
            <a:endParaRPr lang="en-US" u="sng" dirty="0" smtClean="0"/>
          </a:p>
          <a:p>
            <a:endParaRPr lang="en-US" u="sng" dirty="0" smtClean="0"/>
          </a:p>
          <a:p>
            <a:endParaRPr lang="en-US" u="sng" dirty="0" smtClean="0"/>
          </a:p>
          <a:p>
            <a:endParaRPr lang="en-US" u="sng" dirty="0" smtClean="0"/>
          </a:p>
          <a:p>
            <a:endParaRPr lang="en-US" u="sng" dirty="0" smtClean="0"/>
          </a:p>
          <a:p>
            <a:endParaRPr lang="en-US" u="sng" dirty="0"/>
          </a:p>
        </p:txBody>
      </p:sp>
      <p:sp>
        <p:nvSpPr>
          <p:cNvPr id="4" name="Slide Number Placeholder 3"/>
          <p:cNvSpPr>
            <a:spLocks noGrp="1"/>
          </p:cNvSpPr>
          <p:nvPr>
            <p:ph type="sldNum" sz="quarter" idx="10"/>
          </p:nvPr>
        </p:nvSpPr>
        <p:spPr/>
        <p:txBody>
          <a:bodyPr/>
          <a:lstStyle/>
          <a:p>
            <a:fld id="{316D6CEF-E52B-4749-A549-341E6349BB4E}" type="slidenum">
              <a:rPr lang="en-US" smtClean="0"/>
              <a:t>4</a:t>
            </a:fld>
            <a:endParaRPr lang="en-US"/>
          </a:p>
        </p:txBody>
      </p:sp>
    </p:spTree>
    <p:extLst>
      <p:ext uri="{BB962C8B-B14F-4D97-AF65-F5344CB8AC3E}">
        <p14:creationId xmlns:p14="http://schemas.microsoft.com/office/powerpoint/2010/main" val="68007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people discuss machine learning and ANNs as a “black box” where you put one thing in</a:t>
            </a:r>
            <a:r>
              <a:rPr lang="en-US" sz="1200" kern="1200" baseline="0" dirty="0" smtClean="0">
                <a:solidFill>
                  <a:schemeClr val="tx1"/>
                </a:solidFill>
                <a:effectLst/>
                <a:latin typeface="+mn-lt"/>
                <a:ea typeface="+mn-ea"/>
                <a:cs typeface="+mn-cs"/>
              </a:rPr>
              <a:t> and get another out, without much thought or understanding of the contents of that box. However, ANNs an be mathematically represented. Considering the output as a function of its inputs and likewise, considering the output of each neuron in layer 2 as a function of the output of each neuron in layer 1, and then each output from the neurons in layer 1 as functions of in the ANN inputs, the ANN becomes a relatively long, but repetitive and predictable, mathematical expression consisting of weighted summations and activation functions.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Understanding the contents of the black box allows us o draw relationships between the traditional catalytic scaling relations and ANNs.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catalysis, scaling relations have been successfully used to drive development of novel catalytic materials and predict catalytic activity.</a:t>
            </a:r>
            <a:r>
              <a:rPr lang="en-US" sz="1200" kern="1200" baseline="0" dirty="0" smtClean="0">
                <a:solidFill>
                  <a:schemeClr val="tx1"/>
                </a:solidFill>
                <a:effectLst/>
                <a:latin typeface="+mn-lt"/>
                <a:ea typeface="+mn-ea"/>
                <a:cs typeface="+mn-cs"/>
              </a:rPr>
              <a:t> We are most familiar with linear scaling relationships. Let’s consider the general definition of a scaling relation as  </a:t>
            </a:r>
            <a:r>
              <a:rPr lang="en-US" dirty="0" smtClean="0"/>
              <a:t>Any relationship in which a change to one variable causes a predictable and defined change in another variable.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Unlike traditional linear scaling relationships</a:t>
            </a:r>
            <a:r>
              <a:rPr lang="en-US" baseline="0" dirty="0" smtClean="0"/>
              <a:t> with a single input, ANNs can support an unlimited number of inputs.  </a:t>
            </a:r>
            <a:r>
              <a:rPr lang="en-US" dirty="0" smtClean="0"/>
              <a:t>Thus, it becomes clear</a:t>
            </a:r>
            <a:r>
              <a:rPr lang="en-US" baseline="0" dirty="0" smtClean="0"/>
              <a:t> that ANNs can be framed as complex scaling relation tools that allow us to draw predictable conclusions from highly dimensional problems.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16D6CEF-E52B-4749-A549-341E6349BB4E}" type="slidenum">
              <a:rPr lang="en-US" smtClean="0"/>
              <a:t>5</a:t>
            </a:fld>
            <a:endParaRPr lang="en-US"/>
          </a:p>
        </p:txBody>
      </p:sp>
    </p:spTree>
    <p:extLst>
      <p:ext uri="{BB962C8B-B14F-4D97-AF65-F5344CB8AC3E}">
        <p14:creationId xmlns:p14="http://schemas.microsoft.com/office/powerpoint/2010/main" val="163373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Understanding the contents of the black box allows us o draw relationships between the traditional catalytic scaling relations and ANNs.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catalysis, scaling relations have been successfully used to drive development of novel catalytic materials and predict catalytic activity.</a:t>
            </a:r>
            <a:r>
              <a:rPr lang="en-US" sz="1200" kern="1200" baseline="0" dirty="0" smtClean="0">
                <a:solidFill>
                  <a:schemeClr val="tx1"/>
                </a:solidFill>
                <a:effectLst/>
                <a:latin typeface="+mn-lt"/>
                <a:ea typeface="+mn-ea"/>
                <a:cs typeface="+mn-cs"/>
              </a:rPr>
              <a:t> We are most familiar with linear scaling relationships. Let’s consider the general definition of a scaling relation as  </a:t>
            </a:r>
            <a:r>
              <a:rPr lang="en-US" dirty="0" smtClean="0"/>
              <a:t>Any relationship in which a change to one variable causes a predictable and defined change in another variable.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Unlike traditional linear scaling relationships</a:t>
            </a:r>
            <a:r>
              <a:rPr lang="en-US" baseline="0" dirty="0" smtClean="0"/>
              <a:t> with a single input, ANNs can support an unlimited number of inputs.  </a:t>
            </a:r>
            <a:r>
              <a:rPr lang="en-US" dirty="0" smtClean="0"/>
              <a:t>Thus, it becomes clear</a:t>
            </a:r>
            <a:r>
              <a:rPr lang="en-US" baseline="0" dirty="0" smtClean="0"/>
              <a:t> that ANNs can be framed as complex scaling relation tools that allow us to draw predictable conclusions from highly dimensional problems.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16D6CEF-E52B-4749-A549-341E6349BB4E}" type="slidenum">
              <a:rPr lang="en-US" smtClean="0"/>
              <a:t>6</a:t>
            </a:fld>
            <a:endParaRPr lang="en-US"/>
          </a:p>
        </p:txBody>
      </p:sp>
    </p:spTree>
    <p:extLst>
      <p:ext uri="{BB962C8B-B14F-4D97-AF65-F5344CB8AC3E}">
        <p14:creationId xmlns:p14="http://schemas.microsoft.com/office/powerpoint/2010/main" val="160633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develop an ANN, a dataset of “labeled” training data is needed. For</a:t>
            </a:r>
            <a:r>
              <a:rPr lang="en-US" sz="1200" kern="1200" baseline="0" dirty="0" smtClean="0">
                <a:solidFill>
                  <a:schemeClr val="tx1"/>
                </a:solidFill>
                <a:effectLst/>
                <a:latin typeface="+mn-lt"/>
                <a:ea typeface="+mn-ea"/>
                <a:cs typeface="+mn-cs"/>
              </a:rPr>
              <a:t> this project, we used a previously published dataset consisting of 4,360 instances of experimental WGS reaction data from 97 publications across a 1o-year timespan. This data was collected by </a:t>
            </a:r>
            <a:r>
              <a:rPr lang="en-US" sz="1200" kern="1200" baseline="0" dirty="0" err="1" smtClean="0">
                <a:solidFill>
                  <a:schemeClr val="tx1"/>
                </a:solidFill>
                <a:effectLst/>
                <a:latin typeface="+mn-lt"/>
                <a:ea typeface="+mn-ea"/>
                <a:cs typeface="+mn-cs"/>
              </a:rPr>
              <a:t>Odabasi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Gunay</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Yildirim</a:t>
            </a:r>
            <a:r>
              <a:rPr lang="en-US" sz="1200" kern="1200" baseline="0" dirty="0" smtClean="0">
                <a:solidFill>
                  <a:schemeClr val="tx1"/>
                </a:solidFill>
                <a:effectLst/>
                <a:latin typeface="+mn-lt"/>
                <a:ea typeface="+mn-ea"/>
                <a:cs typeface="+mn-cs"/>
              </a:rPr>
              <a:t>. However, data “cleaning” was needed to increase the usefulness of the model.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Cagla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Odabasi</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Gunay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Ramazan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Yildirim</a:t>
            </a:r>
            <a:r>
              <a:rPr lang="en-US" sz="1200" kern="1200" dirty="0" smtClean="0">
                <a:solidFill>
                  <a:schemeClr val="tx1"/>
                </a:solidFill>
                <a:effectLst/>
                <a:latin typeface="+mn-lt"/>
                <a:ea typeface="+mn-ea"/>
                <a:cs typeface="+mn-cs"/>
              </a:rPr>
              <a:t>. “Knowledge extraction for water gas shift reaction over noble metal catalysts from publications in the literature between 2002 and 2012”. In: International Journal of Hydrogen Energy 39 (Apr. 2014).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7</a:t>
            </a:fld>
            <a:endParaRPr lang="en-US"/>
          </a:p>
        </p:txBody>
      </p:sp>
    </p:spTree>
    <p:extLst>
      <p:ext uri="{BB962C8B-B14F-4D97-AF65-F5344CB8AC3E}">
        <p14:creationId xmlns:p14="http://schemas.microsoft.com/office/powerpoint/2010/main" val="10058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Limited</a:t>
            </a:r>
            <a:r>
              <a:rPr lang="en-US" sz="1200" kern="1200" baseline="0" dirty="0" smtClean="0">
                <a:solidFill>
                  <a:schemeClr val="tx1"/>
                </a:solidFill>
                <a:effectLst/>
                <a:latin typeface="+mn-lt"/>
                <a:ea typeface="+mn-ea"/>
                <a:cs typeface="+mn-cs"/>
              </a:rPr>
              <a:t> the dataset to only include single metal-oxide supports and pure metallic promoters. Thus, approx. 200 instances with zeolite, HAP, ACC supports, as well as YSZ promoters were removed. Furthermore, the dataset was limited to only include he WGS reaction, so </a:t>
            </a:r>
            <a:r>
              <a:rPr lang="en-US" sz="1200" kern="1200" baseline="0" dirty="0" err="1" smtClean="0">
                <a:solidFill>
                  <a:schemeClr val="tx1"/>
                </a:solidFill>
                <a:effectLst/>
                <a:latin typeface="+mn-lt"/>
                <a:ea typeface="+mn-ea"/>
                <a:cs typeface="+mn-cs"/>
              </a:rPr>
              <a:t>approx</a:t>
            </a:r>
            <a:r>
              <a:rPr lang="en-US" sz="1200" kern="1200" baseline="0" dirty="0" smtClean="0">
                <a:solidFill>
                  <a:schemeClr val="tx1"/>
                </a:solidFill>
                <a:effectLst/>
                <a:latin typeface="+mn-lt"/>
                <a:ea typeface="+mn-ea"/>
                <a:cs typeface="+mn-cs"/>
              </a:rPr>
              <a:t> 250 instances with additional feed gases (methane, oxygen) were removed.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Cagla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Odabasi</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Gunay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Ramazan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Yildirim</a:t>
            </a:r>
            <a:r>
              <a:rPr lang="en-US" sz="1200" kern="1200" dirty="0" smtClean="0">
                <a:solidFill>
                  <a:schemeClr val="tx1"/>
                </a:solidFill>
                <a:effectLst/>
                <a:latin typeface="+mn-lt"/>
                <a:ea typeface="+mn-ea"/>
                <a:cs typeface="+mn-cs"/>
              </a:rPr>
              <a:t>. “Knowledge extraction for water gas shift reaction over noble metal catalysts from publications in the literature between 2002 and 2012”. In: International Journal of Hydrogen Energy 39 (Apr. 2014).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8</a:t>
            </a:fld>
            <a:endParaRPr lang="en-US"/>
          </a:p>
        </p:txBody>
      </p:sp>
    </p:spTree>
    <p:extLst>
      <p:ext uri="{BB962C8B-B14F-4D97-AF65-F5344CB8AC3E}">
        <p14:creationId xmlns:p14="http://schemas.microsoft.com/office/powerpoint/2010/main" val="145395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“Beta” cleaning resulted</a:t>
            </a:r>
            <a:r>
              <a:rPr lang="en-US" sz="1200" kern="1200" baseline="0" dirty="0" smtClean="0">
                <a:solidFill>
                  <a:schemeClr val="tx1"/>
                </a:solidFill>
                <a:effectLst/>
                <a:latin typeface="+mn-lt"/>
                <a:ea typeface="+mn-ea"/>
                <a:cs typeface="+mn-cs"/>
              </a:rPr>
              <a:t> in the loss of  507 instances while limiting the data to the LT-WGS range resulted in the loss of 558 instances. Additionally, a remaining 642, instances with mixed-supports were removed.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Cagla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Odabasi</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Gunay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Ramazan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Yildirim</a:t>
            </a:r>
            <a:r>
              <a:rPr lang="en-US" sz="1200" kern="1200" dirty="0" smtClean="0">
                <a:solidFill>
                  <a:schemeClr val="tx1"/>
                </a:solidFill>
                <a:effectLst/>
                <a:latin typeface="+mn-lt"/>
                <a:ea typeface="+mn-ea"/>
                <a:cs typeface="+mn-cs"/>
              </a:rPr>
              <a:t>. “Knowledge extraction for water gas shift reaction over noble metal catalysts from publications in the literature between 2002 and 2012”. In: International Journal of Hydrogen Energy 39 (Apr. 2014).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16D6CEF-E52B-4749-A549-341E6349BB4E}" type="slidenum">
              <a:rPr lang="en-US" smtClean="0"/>
              <a:t>9</a:t>
            </a:fld>
            <a:endParaRPr lang="en-US"/>
          </a:p>
        </p:txBody>
      </p:sp>
    </p:spTree>
    <p:extLst>
      <p:ext uri="{BB962C8B-B14F-4D97-AF65-F5344CB8AC3E}">
        <p14:creationId xmlns:p14="http://schemas.microsoft.com/office/powerpoint/2010/main" val="180423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16C1C1-6C7A-DD43-B8D5-AD0A71C24D96}" type="datetime1">
              <a:rPr lang="en-US" smtClean="0"/>
              <a:t>12/18/17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1728925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A888FF-F7D3-734A-9FA6-BDECF1503052}" type="datetime1">
              <a:rPr lang="en-US" smtClean="0"/>
              <a:t>12/18/17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53102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34032D-41EC-804F-B70A-8AA952364E54}" type="datetime1">
              <a:rPr lang="en-US" smtClean="0"/>
              <a:t>12/18/17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211235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1E521F-9A6D-7D46-9ABD-BD24D184BD7F}" type="datetime1">
              <a:rPr lang="en-US" smtClean="0"/>
              <a:t>12/18/17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44539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D48EF-57E7-6441-87C1-8DDFA5E0BA68}" type="datetime1">
              <a:rPr lang="en-US" smtClean="0"/>
              <a:t>12/18/17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183665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0CF2433-3A88-0E49-A202-E8BF4902DB63}" type="datetime1">
              <a:rPr lang="en-US" smtClean="0"/>
              <a:t>12/18/17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666927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12E8A3-F514-AF42-92E0-C5D6D193077B}" type="datetime1">
              <a:rPr lang="en-US" smtClean="0"/>
              <a:t>12/18/17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133644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4B041D-0C7A-B942-8159-A1FE7543A8D4}" type="datetime1">
              <a:rPr lang="en-US" smtClean="0"/>
              <a:t>12/18/17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115178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6A6C6-6F0B-404B-8E6B-A30B02986B83}" type="datetime1">
              <a:rPr lang="en-US" smtClean="0"/>
              <a:t>12/18/17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65543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E926D4-C9AD-4140-815D-4616E1207007}" type="datetime1">
              <a:rPr lang="en-US" smtClean="0"/>
              <a:t>12/18/17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152181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9B0FAE-E90D-9A4E-A3BD-53C530E2842C}" type="datetime1">
              <a:rPr lang="en-US" smtClean="0"/>
              <a:t>12/18/17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02735-D6C4-9143-AA7B-CB735DC88641}" type="slidenum">
              <a:rPr lang="en-US" smtClean="0"/>
              <a:t>‹#›</a:t>
            </a:fld>
            <a:endParaRPr lang="en-US"/>
          </a:p>
        </p:txBody>
      </p:sp>
    </p:spTree>
    <p:extLst>
      <p:ext uri="{BB962C8B-B14F-4D97-AF65-F5344CB8AC3E}">
        <p14:creationId xmlns:p14="http://schemas.microsoft.com/office/powerpoint/2010/main" val="6252257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51418-3DEA-B74C-86B1-AE1DA197B020}" type="datetime1">
              <a:rPr lang="en-US" smtClean="0"/>
              <a:t>12/18/17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02735-D6C4-9143-AA7B-CB735DC88641}" type="slidenum">
              <a:rPr lang="en-US" smtClean="0"/>
              <a:t>‹#›</a:t>
            </a:fld>
            <a:endParaRPr lang="en-US"/>
          </a:p>
        </p:txBody>
      </p:sp>
    </p:spTree>
    <p:extLst>
      <p:ext uri="{BB962C8B-B14F-4D97-AF65-F5344CB8AC3E}">
        <p14:creationId xmlns:p14="http://schemas.microsoft.com/office/powerpoint/2010/main" val="872154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tiff"/><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5" Type="http://schemas.openxmlformats.org/officeDocument/2006/relationships/image" Target="../media/image15.png"/><Relationship Id="rId6"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1273" y="1122363"/>
            <a:ext cx="10523912" cy="2387600"/>
          </a:xfrm>
        </p:spPr>
        <p:txBody>
          <a:bodyPr>
            <a:noAutofit/>
          </a:bodyPr>
          <a:lstStyle/>
          <a:p>
            <a:r>
              <a:rPr lang="en-US" sz="4400" dirty="0"/>
              <a:t>Exploring the applications of artificial neural networks in catalysis</a:t>
            </a:r>
            <a:r>
              <a:rPr lang="en-US" sz="4400" dirty="0" smtClean="0"/>
              <a:t>:</a:t>
            </a:r>
            <a:r>
              <a:rPr lang="en-US" sz="4400" dirty="0"/>
              <a:t/>
            </a:r>
            <a:br>
              <a:rPr lang="en-US" sz="4400" dirty="0"/>
            </a:br>
            <a:r>
              <a:rPr lang="en-US" sz="4400" dirty="0" smtClean="0"/>
              <a:t>A </a:t>
            </a:r>
            <a:r>
              <a:rPr lang="en-US" sz="4400" dirty="0"/>
              <a:t>case study with the water-gas shift </a:t>
            </a:r>
            <a:r>
              <a:rPr lang="en-US" sz="4400" dirty="0" smtClean="0"/>
              <a:t>reaction</a:t>
            </a:r>
            <a:endParaRPr lang="en-US" sz="4400" dirty="0"/>
          </a:p>
        </p:txBody>
      </p:sp>
      <p:sp>
        <p:nvSpPr>
          <p:cNvPr id="3" name="Subtitle 2"/>
          <p:cNvSpPr>
            <a:spLocks noGrp="1"/>
          </p:cNvSpPr>
          <p:nvPr>
            <p:ph type="subTitle" idx="1"/>
          </p:nvPr>
        </p:nvSpPr>
        <p:spPr>
          <a:xfrm>
            <a:off x="1524000" y="4073525"/>
            <a:ext cx="9144000" cy="1655762"/>
          </a:xfrm>
        </p:spPr>
        <p:txBody>
          <a:bodyPr>
            <a:noAutofit/>
          </a:bodyPr>
          <a:lstStyle/>
          <a:p>
            <a:r>
              <a:rPr lang="en-US" sz="2200" dirty="0" smtClean="0"/>
              <a:t>Andrea Keane</a:t>
            </a:r>
          </a:p>
          <a:p>
            <a:r>
              <a:rPr lang="en-US" sz="2200" dirty="0" smtClean="0"/>
              <a:t>December 18, 2017</a:t>
            </a:r>
          </a:p>
          <a:p>
            <a:endParaRPr lang="en-US" sz="1600" dirty="0"/>
          </a:p>
          <a:p>
            <a:r>
              <a:rPr lang="en-US" sz="1600" dirty="0" smtClean="0"/>
              <a:t>Masters Defense, UW-Madison, Dept. of Chemical Engineering</a:t>
            </a:r>
          </a:p>
          <a:p>
            <a:r>
              <a:rPr lang="en-US" sz="1600" dirty="0"/>
              <a:t>s</a:t>
            </a:r>
            <a:r>
              <a:rPr lang="en-US" sz="1600" dirty="0" smtClean="0"/>
              <a:t>upervised by</a:t>
            </a:r>
          </a:p>
          <a:p>
            <a:r>
              <a:rPr lang="en-US" sz="1600" dirty="0" smtClean="0"/>
              <a:t>Prof. James A. </a:t>
            </a:r>
            <a:r>
              <a:rPr lang="en-US" sz="1600" dirty="0" err="1" smtClean="0"/>
              <a:t>Dumesic</a:t>
            </a:r>
            <a:r>
              <a:rPr lang="en-US" sz="1600" dirty="0" smtClean="0"/>
              <a:t> and Prof. George W. Huber</a:t>
            </a:r>
          </a:p>
          <a:p>
            <a:endParaRPr lang="en-US" sz="1600" dirty="0"/>
          </a:p>
        </p:txBody>
      </p:sp>
      <p:pic>
        <p:nvPicPr>
          <p:cNvPr id="4" name="Picture 3"/>
          <p:cNvPicPr>
            <a:picLocks noChangeAspect="1"/>
          </p:cNvPicPr>
          <p:nvPr/>
        </p:nvPicPr>
        <p:blipFill>
          <a:blip r:embed="rId3"/>
          <a:stretch>
            <a:fillRect/>
          </a:stretch>
        </p:blipFill>
        <p:spPr>
          <a:xfrm>
            <a:off x="430414" y="5729287"/>
            <a:ext cx="2806097" cy="955267"/>
          </a:xfrm>
          <a:prstGeom prst="rect">
            <a:avLst/>
          </a:prstGeom>
        </p:spPr>
      </p:pic>
      <p:cxnSp>
        <p:nvCxnSpPr>
          <p:cNvPr id="6" name="Straight Connector 5"/>
          <p:cNvCxnSpPr/>
          <p:nvPr/>
        </p:nvCxnSpPr>
        <p:spPr>
          <a:xfrm>
            <a:off x="910937" y="1236663"/>
            <a:ext cx="103701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10937" y="3763963"/>
            <a:ext cx="103701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882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071712015"/>
              </p:ext>
            </p:extLst>
          </p:nvPr>
        </p:nvGraphicFramePr>
        <p:xfrm>
          <a:off x="991838" y="1153976"/>
          <a:ext cx="5710910" cy="4621792"/>
        </p:xfrm>
        <a:graphic>
          <a:graphicData uri="http://schemas.openxmlformats.org/drawingml/2006/table">
            <a:tbl>
              <a:tblPr>
                <a:tableStyleId>{5C22544A-7EE6-4342-B048-85BDC9FD1C3A}</a:tableStyleId>
              </a:tblPr>
              <a:tblGrid>
                <a:gridCol w="2254470"/>
                <a:gridCol w="1229710"/>
                <a:gridCol w="1072055"/>
                <a:gridCol w="1154675"/>
              </a:tblGrid>
              <a:tr h="829508">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Order</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287746">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smtClean="0">
                          <a:effectLst/>
                        </a:rPr>
                        <a:t>Zeolite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4294</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en-US" sz="1600" u="none" strike="noStrike" dirty="0" smtClean="0">
                          <a:effectLst/>
                        </a:rPr>
                        <a:t>Hydroxyapatite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is-IS" sz="1600" u="none" strike="noStrike" dirty="0">
                          <a:effectLst/>
                        </a:rPr>
                        <a:t>4236</a:t>
                      </a:r>
                      <a:endParaRPr lang="is-IS" sz="1600" b="0" i="0" u="none" strike="noStrike" dirty="0">
                        <a:solidFill>
                          <a:srgbClr val="000000"/>
                        </a:solidFill>
                        <a:effectLst/>
                        <a:latin typeface="Calibri" charset="0"/>
                      </a:endParaRPr>
                    </a:p>
                  </a:txBody>
                  <a:tcPr marL="6350" marR="6350" marT="6350" marB="0" anchor="ctr">
                    <a:lnB w="12700" cmpd="sng">
                      <a:noFill/>
                    </a:lnB>
                    <a:noFill/>
                  </a:tcPr>
                </a:tc>
              </a:tr>
              <a:tr h="287746">
                <a:tc>
                  <a:txBody>
                    <a:bodyPr/>
                    <a:lstStyle/>
                    <a:p>
                      <a:pPr algn="l" fontAlgn="b"/>
                      <a:r>
                        <a:rPr lang="en-US" sz="1600" u="none" strike="noStrike" dirty="0" smtClean="0">
                          <a:effectLst/>
                        </a:rPr>
                        <a:t>Activated</a:t>
                      </a:r>
                      <a:r>
                        <a:rPr lang="en-US" sz="1600" u="none" strike="noStrike" baseline="0" dirty="0" smtClean="0">
                          <a:effectLst/>
                        </a:rPr>
                        <a:t> Carbon</a:t>
                      </a:r>
                      <a:r>
                        <a:rPr lang="en-US" sz="1600" u="none" strike="noStrike" dirty="0" smtClean="0">
                          <a:effectLst/>
                        </a:rPr>
                        <a:t>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4211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YSZ </a:t>
                      </a:r>
                      <a:r>
                        <a:rPr lang="en-US" sz="1600" u="none" strike="noStrike" dirty="0" smtClean="0">
                          <a:effectLst/>
                        </a:rPr>
                        <a:t>Promoter</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effectLst/>
                        </a:rPr>
                        <a:t>4190</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CH</a:t>
                      </a:r>
                      <a:r>
                        <a:rPr lang="en-US" sz="1600" u="none" strike="noStrike" baseline="-25000" dirty="0">
                          <a:effectLst/>
                        </a:rPr>
                        <a:t>4</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uk-UA" sz="1600" u="none" strike="noStrike" dirty="0">
                          <a:effectLst/>
                        </a:rPr>
                        <a:t>3967</a:t>
                      </a:r>
                      <a:endParaRPr lang="uk-UA"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O</a:t>
                      </a:r>
                      <a:r>
                        <a:rPr lang="en-US" sz="1600" u="none" strike="noStrike" baseline="-25000" dirty="0">
                          <a:effectLst/>
                        </a:rPr>
                        <a:t>2</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32</a:t>
                      </a:r>
                      <a:endParaRPr lang="is-I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3935</a:t>
                      </a:r>
                      <a:endParaRPr lang="uk-UA"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r>
              <a:tr h="287746">
                <a:tc>
                  <a:txBody>
                    <a:bodyPr/>
                    <a:lstStyle/>
                    <a:p>
                      <a:pPr algn="l" fontAlgn="b"/>
                      <a:r>
                        <a:rPr lang="mr-IN" sz="1600" u="none" strike="noStrike" dirty="0" err="1">
                          <a:effectLst/>
                        </a:rPr>
                        <a:t>Beta</a:t>
                      </a:r>
                      <a:r>
                        <a:rPr lang="mr-IN" sz="1600" u="none" strike="noStrike" dirty="0">
                          <a:effectLst/>
                        </a:rPr>
                        <a:t> &gt; 0.8</a:t>
                      </a:r>
                      <a:endParaRPr lang="mr-IN"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355</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265</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3670</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mr-IN" sz="1600" u="none" strike="noStrike" dirty="0" err="1">
                          <a:effectLst/>
                        </a:rPr>
                        <a:t>Beta</a:t>
                      </a:r>
                      <a:r>
                        <a:rPr lang="mr-IN" sz="1600" u="none" strike="noStrike" dirty="0">
                          <a:effectLst/>
                        </a:rPr>
                        <a:t> &lt; 0</a:t>
                      </a:r>
                      <a:endParaRPr lang="mr-IN"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124</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3604</a:t>
                      </a:r>
                      <a:endParaRPr lang="is-IS" sz="1600" b="0" i="0" u="none" strike="noStrike" dirty="0">
                        <a:solidFill>
                          <a:srgbClr val="000000"/>
                        </a:solidFill>
                        <a:effectLst/>
                        <a:latin typeface="Calibri" charset="0"/>
                      </a:endParaRPr>
                    </a:p>
                  </a:txBody>
                  <a:tcPr marL="6350" marR="6350" marT="6350" marB="0" anchor="ctr">
                    <a:noFill/>
                  </a:tcPr>
                </a:tc>
              </a:tr>
              <a:tr h="339332">
                <a:tc>
                  <a:txBody>
                    <a:bodyPr/>
                    <a:lstStyle/>
                    <a:p>
                      <a:pPr algn="l" fontAlgn="b"/>
                      <a:r>
                        <a:rPr lang="en-US" sz="1600" u="none" strike="noStrike" dirty="0">
                          <a:effectLst/>
                        </a:rPr>
                        <a:t>Beta not Calculable</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177</a:t>
                      </a:r>
                      <a:endParaRPr lang="uk-UA"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176</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3428</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mr-IN" sz="1600" u="none" strike="noStrike" dirty="0" err="1" smtClean="0">
                          <a:effectLst/>
                        </a:rPr>
                        <a:t>T</a:t>
                      </a:r>
                      <a:r>
                        <a:rPr lang="en-US" sz="1600" u="none" strike="noStrike" baseline="0" dirty="0" smtClean="0">
                          <a:effectLst/>
                        </a:rPr>
                        <a:t> &lt; 150 ℃</a:t>
                      </a:r>
                      <a:endParaRPr lang="mr-IN"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173</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118</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3310</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mr-IN" sz="1600" u="none" strike="noStrike" dirty="0" err="1" smtClean="0">
                          <a:effectLst/>
                        </a:rPr>
                        <a:t>T</a:t>
                      </a:r>
                      <a:r>
                        <a:rPr lang="en-US" sz="1600" u="none" strike="noStrike" baseline="0" dirty="0" smtClean="0">
                          <a:effectLst/>
                        </a:rPr>
                        <a:t> </a:t>
                      </a:r>
                      <a:r>
                        <a:rPr lang="en-US" sz="1600" u="none" strike="noStrike" dirty="0" smtClean="0">
                          <a:effectLst/>
                        </a:rPr>
                        <a:t>&gt;</a:t>
                      </a:r>
                      <a:r>
                        <a:rPr lang="en-US" sz="1600" u="none" strike="noStrike" baseline="0" dirty="0" smtClean="0">
                          <a:effectLst/>
                        </a:rPr>
                        <a:t> 350 ℃</a:t>
                      </a:r>
                      <a:endParaRPr lang="mr-IN" sz="1600" b="0" i="0" u="none" strike="noStrike" dirty="0" smtClean="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730</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440</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fi-FI" sz="1600" u="none" strike="noStrike" dirty="0">
                          <a:effectLst/>
                        </a:rPr>
                        <a:t>2870</a:t>
                      </a:r>
                      <a:endParaRPr lang="fi-FI"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a:effectLst/>
                        </a:rPr>
                        <a:t>Mixed </a:t>
                      </a:r>
                      <a:r>
                        <a:rPr lang="en-US" sz="1600" u="none" strike="noStrike" dirty="0" smtClean="0">
                          <a:effectLst/>
                        </a:rPr>
                        <a:t>Supports</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953</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642</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2228</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bl>
          </a:graphicData>
        </a:graphic>
      </p:graphicFrame>
      <p:sp>
        <p:nvSpPr>
          <p:cNvPr id="4" name="Title 3"/>
          <p:cNvSpPr>
            <a:spLocks noGrp="1"/>
          </p:cNvSpPr>
          <p:nvPr>
            <p:ph type="title"/>
          </p:nvPr>
        </p:nvSpPr>
        <p:spPr/>
        <p:txBody>
          <a:bodyPr/>
          <a:lstStyle/>
          <a:p>
            <a:r>
              <a:rPr lang="en-US" dirty="0" smtClean="0"/>
              <a:t>Data Loss Through Cleaning</a:t>
            </a:r>
            <a:endParaRPr lang="en-US" dirty="0"/>
          </a:p>
        </p:txBody>
      </p:sp>
      <p:sp>
        <p:nvSpPr>
          <p:cNvPr id="2" name="Slide Number Placeholder 1"/>
          <p:cNvSpPr>
            <a:spLocks noGrp="1"/>
          </p:cNvSpPr>
          <p:nvPr>
            <p:ph type="sldNum" sz="quarter" idx="12"/>
          </p:nvPr>
        </p:nvSpPr>
        <p:spPr>
          <a:xfrm>
            <a:off x="9242968" y="6356350"/>
            <a:ext cx="2743200" cy="365125"/>
          </a:xfrm>
        </p:spPr>
        <p:txBody>
          <a:bodyPr/>
          <a:lstStyle/>
          <a:p>
            <a:fld id="{7FE02735-D6C4-9143-AA7B-CB735DC88641}" type="slidenum">
              <a:rPr lang="en-US" smtClean="0"/>
              <a:t>10</a:t>
            </a:fld>
            <a:endParaRPr lang="en-US"/>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0025" y="6455557"/>
            <a:ext cx="11051072" cy="230832"/>
          </a:xfrm>
          <a:prstGeom prst="rect">
            <a:avLst/>
          </a:prstGeom>
        </p:spPr>
        <p:txBody>
          <a:bodyPr wrap="square">
            <a:spAutoFit/>
          </a:bodyPr>
          <a:lstStyle/>
          <a:p>
            <a:pPr>
              <a:defRPr/>
            </a:pPr>
            <a:r>
              <a:rPr lang="en-US" sz="900" dirty="0" smtClean="0"/>
              <a:t>C. </a:t>
            </a:r>
            <a:r>
              <a:rPr lang="en-US" sz="900" dirty="0" err="1"/>
              <a:t>Odabasi</a:t>
            </a:r>
            <a:r>
              <a:rPr lang="en-US" sz="900" dirty="0"/>
              <a:t>, M </a:t>
            </a:r>
            <a:r>
              <a:rPr lang="en-US" sz="900" dirty="0" err="1" smtClean="0"/>
              <a:t>Gunay</a:t>
            </a:r>
            <a:r>
              <a:rPr lang="en-US" sz="900" dirty="0"/>
              <a:t>, and </a:t>
            </a:r>
            <a:r>
              <a:rPr lang="en-US" sz="900" dirty="0" smtClean="0"/>
              <a:t>R. </a:t>
            </a:r>
            <a:r>
              <a:rPr lang="en-US" sz="900" dirty="0" err="1"/>
              <a:t>Yildirim</a:t>
            </a:r>
            <a:r>
              <a:rPr lang="en-US" sz="900" dirty="0"/>
              <a:t>. “Knowledge extraction for water gas shift reaction over noble metal catalysts from publications in the literature between 2002 and 2012”. </a:t>
            </a:r>
            <a:r>
              <a:rPr lang="en-US" sz="900" dirty="0" smtClean="0"/>
              <a:t>International </a:t>
            </a:r>
            <a:r>
              <a:rPr lang="en-US" sz="900" dirty="0"/>
              <a:t>Journal of Hydrogen Energy 39 (Apr. 2014). </a:t>
            </a:r>
          </a:p>
        </p:txBody>
      </p:sp>
      <p:sp>
        <p:nvSpPr>
          <p:cNvPr id="10" name="Right Bracket 9"/>
          <p:cNvSpPr/>
          <p:nvPr/>
        </p:nvSpPr>
        <p:spPr>
          <a:xfrm>
            <a:off x="6370320" y="4961258"/>
            <a:ext cx="182880" cy="481375"/>
          </a:xfrm>
          <a:prstGeom prst="rightBracket">
            <a:avLst/>
          </a:prstGeom>
          <a:noFill/>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solidFill>
            </a:endParaRPr>
          </a:p>
        </p:txBody>
      </p:sp>
      <p:sp>
        <p:nvSpPr>
          <p:cNvPr id="11" name="TextBox 10"/>
          <p:cNvSpPr txBox="1"/>
          <p:nvPr/>
        </p:nvSpPr>
        <p:spPr>
          <a:xfrm>
            <a:off x="6532311" y="4924305"/>
            <a:ext cx="962251" cy="584775"/>
          </a:xfrm>
          <a:prstGeom prst="rect">
            <a:avLst/>
          </a:prstGeom>
          <a:noFill/>
        </p:spPr>
        <p:txBody>
          <a:bodyPr wrap="none" rtlCol="0">
            <a:spAutoFit/>
          </a:bodyPr>
          <a:lstStyle/>
          <a:p>
            <a:pPr algn="ctr"/>
            <a:r>
              <a:rPr lang="en-US" sz="1600" dirty="0" smtClean="0"/>
              <a:t>558</a:t>
            </a:r>
          </a:p>
          <a:p>
            <a:pPr algn="ctr"/>
            <a:r>
              <a:rPr lang="en-US" sz="1600" dirty="0"/>
              <a:t>I</a:t>
            </a:r>
            <a:r>
              <a:rPr lang="en-US" sz="1600" dirty="0" smtClean="0"/>
              <a:t>nstances</a:t>
            </a:r>
            <a:endParaRPr lang="en-US" sz="1600" dirty="0"/>
          </a:p>
        </p:txBody>
      </p:sp>
      <p:sp>
        <p:nvSpPr>
          <p:cNvPr id="12" name="TextBox 11"/>
          <p:cNvSpPr txBox="1"/>
          <p:nvPr/>
        </p:nvSpPr>
        <p:spPr>
          <a:xfrm>
            <a:off x="7873074" y="5659153"/>
            <a:ext cx="3480726" cy="646331"/>
          </a:xfrm>
          <a:prstGeom prst="rect">
            <a:avLst/>
          </a:prstGeom>
          <a:noFill/>
        </p:spPr>
        <p:txBody>
          <a:bodyPr wrap="square" rtlCol="0">
            <a:spAutoFit/>
          </a:bodyPr>
          <a:lstStyle/>
          <a:p>
            <a:pPr algn="ctr"/>
            <a:r>
              <a:rPr lang="en-US" dirty="0" smtClean="0"/>
              <a:t>Limiting to Low-Temperature WGS</a:t>
            </a:r>
          </a:p>
          <a:p>
            <a:pPr algn="ctr"/>
            <a:r>
              <a:rPr lang="en-US" dirty="0" smtClean="0"/>
              <a:t>150 ℃ - 350 ℃</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172" y="3366711"/>
            <a:ext cx="2762529" cy="207189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2172" y="1159541"/>
            <a:ext cx="2762529" cy="2071897"/>
          </a:xfrm>
          <a:prstGeom prst="rect">
            <a:avLst/>
          </a:prstGeom>
        </p:spPr>
      </p:pic>
    </p:spTree>
    <p:extLst>
      <p:ext uri="{BB962C8B-B14F-4D97-AF65-F5344CB8AC3E}">
        <p14:creationId xmlns:p14="http://schemas.microsoft.com/office/powerpoint/2010/main" val="1489939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18488716"/>
              </p:ext>
            </p:extLst>
          </p:nvPr>
        </p:nvGraphicFramePr>
        <p:xfrm>
          <a:off x="991838" y="1153976"/>
          <a:ext cx="5710910" cy="4621792"/>
        </p:xfrm>
        <a:graphic>
          <a:graphicData uri="http://schemas.openxmlformats.org/drawingml/2006/table">
            <a:tbl>
              <a:tblPr>
                <a:tableStyleId>{5C22544A-7EE6-4342-B048-85BDC9FD1C3A}</a:tableStyleId>
              </a:tblPr>
              <a:tblGrid>
                <a:gridCol w="2254470"/>
                <a:gridCol w="1229710"/>
                <a:gridCol w="1072055"/>
                <a:gridCol w="1154675"/>
              </a:tblGrid>
              <a:tr h="829508">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Order</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287746">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smtClean="0">
                          <a:effectLst/>
                        </a:rPr>
                        <a:t>Zeolite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4294</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en-US" sz="1600" u="none" strike="noStrike" dirty="0" smtClean="0">
                          <a:effectLst/>
                        </a:rPr>
                        <a:t>Hydroxyapatite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is-IS" sz="1600" u="none" strike="noStrike" dirty="0">
                          <a:effectLst/>
                        </a:rPr>
                        <a:t>4236</a:t>
                      </a:r>
                      <a:endParaRPr lang="is-IS" sz="1600" b="0" i="0" u="none" strike="noStrike" dirty="0">
                        <a:solidFill>
                          <a:srgbClr val="000000"/>
                        </a:solidFill>
                        <a:effectLst/>
                        <a:latin typeface="Calibri" charset="0"/>
                      </a:endParaRPr>
                    </a:p>
                  </a:txBody>
                  <a:tcPr marL="6350" marR="6350" marT="6350" marB="0" anchor="ctr">
                    <a:lnB w="12700" cmpd="sng">
                      <a:noFill/>
                    </a:lnB>
                    <a:noFill/>
                  </a:tcPr>
                </a:tc>
              </a:tr>
              <a:tr h="287746">
                <a:tc>
                  <a:txBody>
                    <a:bodyPr/>
                    <a:lstStyle/>
                    <a:p>
                      <a:pPr algn="l" fontAlgn="b"/>
                      <a:r>
                        <a:rPr lang="en-US" sz="1600" u="none" strike="noStrike" dirty="0" smtClean="0">
                          <a:effectLst/>
                        </a:rPr>
                        <a:t>Activated</a:t>
                      </a:r>
                      <a:r>
                        <a:rPr lang="en-US" sz="1600" u="none" strike="noStrike" baseline="0" dirty="0" smtClean="0">
                          <a:effectLst/>
                        </a:rPr>
                        <a:t> Carbon</a:t>
                      </a:r>
                      <a:r>
                        <a:rPr lang="en-US" sz="1600" u="none" strike="noStrike" dirty="0" smtClean="0">
                          <a:effectLst/>
                        </a:rPr>
                        <a:t>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4211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YSZ </a:t>
                      </a:r>
                      <a:r>
                        <a:rPr lang="en-US" sz="1600" u="none" strike="noStrike" dirty="0" smtClean="0">
                          <a:effectLst/>
                        </a:rPr>
                        <a:t>Promoter</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effectLst/>
                        </a:rPr>
                        <a:t>4190</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CH</a:t>
                      </a:r>
                      <a:r>
                        <a:rPr lang="en-US" sz="1600" u="none" strike="noStrike" baseline="-25000" dirty="0">
                          <a:effectLst/>
                        </a:rPr>
                        <a:t>4</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uk-UA" sz="1600" u="none" strike="noStrike" dirty="0">
                          <a:effectLst/>
                        </a:rPr>
                        <a:t>3967</a:t>
                      </a:r>
                      <a:endParaRPr lang="uk-UA"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r>
              <a:tr h="287746">
                <a:tc>
                  <a:txBody>
                    <a:bodyPr/>
                    <a:lstStyle/>
                    <a:p>
                      <a:pPr algn="l" fontAlgn="b"/>
                      <a:r>
                        <a:rPr lang="en-US" sz="1600" u="none" strike="noStrike" dirty="0">
                          <a:effectLst/>
                        </a:rPr>
                        <a:t>O</a:t>
                      </a:r>
                      <a:r>
                        <a:rPr lang="en-US" sz="1600" u="none" strike="noStrike" baseline="-25000" dirty="0">
                          <a:effectLst/>
                        </a:rPr>
                        <a:t>2</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32</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3935</a:t>
                      </a:r>
                      <a:endParaRPr lang="uk-UA"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mr-IN" sz="1600" u="none" strike="noStrike" dirty="0" err="1">
                          <a:effectLst/>
                        </a:rPr>
                        <a:t>Beta</a:t>
                      </a:r>
                      <a:r>
                        <a:rPr lang="mr-IN" sz="1600" u="none" strike="noStrike" dirty="0">
                          <a:effectLst/>
                        </a:rPr>
                        <a:t> &gt; 0.8</a:t>
                      </a:r>
                      <a:endParaRPr lang="mr-IN"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355</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265</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3670</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mr-IN" sz="1600" u="none" strike="noStrike" dirty="0" err="1">
                          <a:effectLst/>
                        </a:rPr>
                        <a:t>Beta</a:t>
                      </a:r>
                      <a:r>
                        <a:rPr lang="mr-IN" sz="1600" u="none" strike="noStrike" dirty="0">
                          <a:effectLst/>
                        </a:rPr>
                        <a:t> &lt; 0</a:t>
                      </a:r>
                      <a:endParaRPr lang="mr-IN"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124</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3604</a:t>
                      </a:r>
                      <a:endParaRPr lang="is-IS" sz="1600" b="0" i="0" u="none" strike="noStrike" dirty="0">
                        <a:solidFill>
                          <a:srgbClr val="000000"/>
                        </a:solidFill>
                        <a:effectLst/>
                        <a:latin typeface="Calibri" charset="0"/>
                      </a:endParaRPr>
                    </a:p>
                  </a:txBody>
                  <a:tcPr marL="6350" marR="6350" marT="6350" marB="0" anchor="ctr">
                    <a:noFill/>
                  </a:tcPr>
                </a:tc>
              </a:tr>
              <a:tr h="339332">
                <a:tc>
                  <a:txBody>
                    <a:bodyPr/>
                    <a:lstStyle/>
                    <a:p>
                      <a:pPr algn="l" fontAlgn="b"/>
                      <a:r>
                        <a:rPr lang="en-US" sz="1600" u="none" strike="noStrike" dirty="0">
                          <a:effectLst/>
                        </a:rPr>
                        <a:t>Beta not Calculable</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177</a:t>
                      </a:r>
                      <a:endParaRPr lang="uk-UA"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176</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3428</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mr-IN" sz="1600" u="none" strike="noStrike" dirty="0" err="1" smtClean="0">
                          <a:effectLst/>
                        </a:rPr>
                        <a:t>T</a:t>
                      </a:r>
                      <a:r>
                        <a:rPr lang="en-US" sz="1600" u="none" strike="noStrike" baseline="0" dirty="0" smtClean="0">
                          <a:effectLst/>
                        </a:rPr>
                        <a:t> &lt; 150 ℃</a:t>
                      </a:r>
                      <a:endParaRPr lang="mr-IN"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173</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118</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3310</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mr-IN" sz="1600" u="none" strike="noStrike" dirty="0" err="1" smtClean="0">
                          <a:effectLst/>
                        </a:rPr>
                        <a:t>T</a:t>
                      </a:r>
                      <a:r>
                        <a:rPr lang="en-US" sz="1600" u="none" strike="noStrike" baseline="0" dirty="0" smtClean="0">
                          <a:effectLst/>
                        </a:rPr>
                        <a:t> </a:t>
                      </a:r>
                      <a:r>
                        <a:rPr lang="en-US" sz="1600" u="none" strike="noStrike" dirty="0" smtClean="0">
                          <a:effectLst/>
                        </a:rPr>
                        <a:t>&gt;</a:t>
                      </a:r>
                      <a:r>
                        <a:rPr lang="en-US" sz="1600" u="none" strike="noStrike" baseline="0" dirty="0" smtClean="0">
                          <a:effectLst/>
                        </a:rPr>
                        <a:t> 350 ℃</a:t>
                      </a:r>
                      <a:endParaRPr lang="mr-IN" sz="1600" b="0" i="0" u="none" strike="noStrike" dirty="0" smtClean="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730</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440</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fi-FI" sz="1600" u="none" strike="noStrike" dirty="0">
                          <a:effectLst/>
                        </a:rPr>
                        <a:t>2870</a:t>
                      </a:r>
                      <a:endParaRPr lang="fi-FI"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a:effectLst/>
                        </a:rPr>
                        <a:t>Mixed </a:t>
                      </a:r>
                      <a:r>
                        <a:rPr lang="en-US" sz="1600" u="none" strike="noStrike" dirty="0" smtClean="0">
                          <a:effectLst/>
                        </a:rPr>
                        <a:t>Supports</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953</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642</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2228</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bl>
          </a:graphicData>
        </a:graphic>
      </p:graphicFrame>
      <p:sp>
        <p:nvSpPr>
          <p:cNvPr id="4" name="Title 3"/>
          <p:cNvSpPr>
            <a:spLocks noGrp="1"/>
          </p:cNvSpPr>
          <p:nvPr>
            <p:ph type="title"/>
          </p:nvPr>
        </p:nvSpPr>
        <p:spPr/>
        <p:txBody>
          <a:bodyPr/>
          <a:lstStyle/>
          <a:p>
            <a:r>
              <a:rPr lang="en-US" dirty="0" smtClean="0"/>
              <a:t>Data Loss Through Cleaning</a:t>
            </a:r>
            <a:endParaRPr lang="en-US" dirty="0"/>
          </a:p>
        </p:txBody>
      </p:sp>
      <p:sp>
        <p:nvSpPr>
          <p:cNvPr id="2" name="Slide Number Placeholder 1"/>
          <p:cNvSpPr>
            <a:spLocks noGrp="1"/>
          </p:cNvSpPr>
          <p:nvPr>
            <p:ph type="sldNum" sz="quarter" idx="12"/>
          </p:nvPr>
        </p:nvSpPr>
        <p:spPr>
          <a:xfrm>
            <a:off x="9242968" y="6356350"/>
            <a:ext cx="2743200" cy="365125"/>
          </a:xfrm>
        </p:spPr>
        <p:txBody>
          <a:bodyPr/>
          <a:lstStyle/>
          <a:p>
            <a:fld id="{7FE02735-D6C4-9143-AA7B-CB735DC88641}" type="slidenum">
              <a:rPr lang="en-US" smtClean="0"/>
              <a:t>11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04319197"/>
              </p:ext>
            </p:extLst>
          </p:nvPr>
        </p:nvGraphicFramePr>
        <p:xfrm>
          <a:off x="7494562" y="4793231"/>
          <a:ext cx="4055615" cy="1327728"/>
        </p:xfrm>
        <a:graphic>
          <a:graphicData uri="http://schemas.openxmlformats.org/drawingml/2006/table">
            <a:tbl>
              <a:tblPr>
                <a:tableStyleId>{5C22544A-7EE6-4342-B048-85BDC9FD1C3A}</a:tableStyleId>
              </a:tblPr>
              <a:tblGrid>
                <a:gridCol w="2562481"/>
                <a:gridCol w="706055"/>
                <a:gridCol w="787079"/>
              </a:tblGrid>
              <a:tr h="331932">
                <a:tc>
                  <a:txBody>
                    <a:bodyPr/>
                    <a:lstStyle/>
                    <a:p>
                      <a:pPr algn="l" fontAlgn="b"/>
                      <a:r>
                        <a:rPr lang="en-US" sz="1600" b="1" u="none" strike="noStrike" dirty="0">
                          <a:effectLst/>
                        </a:rPr>
                        <a:t>Data Set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is-IS" sz="1600" b="1" i="0" u="none" strike="noStrike" dirty="0" smtClean="0">
                          <a:solidFill>
                            <a:srgbClr val="000000"/>
                          </a:solidFill>
                          <a:effectLst/>
                          <a:latin typeface="Calibri" charset="0"/>
                        </a:rPr>
                        <a:t>R</a:t>
                      </a:r>
                      <a:r>
                        <a:rPr lang="is-IS" sz="1600" b="1" i="0" u="none" strike="noStrike" baseline="30000" dirty="0" smtClean="0">
                          <a:solidFill>
                            <a:srgbClr val="000000"/>
                          </a:solidFill>
                          <a:effectLst/>
                          <a:latin typeface="Calibri" charset="0"/>
                        </a:rPr>
                        <a:t>2</a:t>
                      </a:r>
                      <a:endParaRPr lang="is-I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MSE</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331932">
                <a:tc>
                  <a:txBody>
                    <a:bodyPr/>
                    <a:lstStyle/>
                    <a:p>
                      <a:pPr algn="l" fontAlgn="b"/>
                      <a:r>
                        <a:rPr lang="en-US" sz="1600" u="none" strike="noStrike" dirty="0">
                          <a:effectLst/>
                        </a:rPr>
                        <a:t>With Au/CeO2 &amp; Pt/CeO2</a:t>
                      </a:r>
                      <a:endParaRPr lang="en-US" sz="1600" b="0" i="0" u="none" strike="noStrike" dirty="0">
                        <a:solidFill>
                          <a:srgbClr val="000000"/>
                        </a:solidFill>
                        <a:effectLst/>
                        <a:latin typeface="Calibri"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a:effectLst/>
                        </a:rPr>
                        <a:t>0.91</a:t>
                      </a:r>
                      <a:endParaRPr lang="nb-NO" sz="1600" b="0" i="0" u="none" strike="noStrike" dirty="0">
                        <a:solidFill>
                          <a:srgbClr val="000000"/>
                        </a:solidFill>
                        <a:effectLst/>
                        <a:latin typeface="Calibri"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a:effectLst/>
                        </a:rPr>
                        <a:t>0.32</a:t>
                      </a:r>
                      <a:endParaRPr lang="nb-NO" sz="1600" b="0" i="0" u="none" strike="noStrike" dirty="0">
                        <a:solidFill>
                          <a:srgbClr val="000000"/>
                        </a:solidFill>
                        <a:effectLst/>
                        <a:latin typeface="Calibri" charset="0"/>
                      </a:endParaRPr>
                    </a:p>
                  </a:txBody>
                  <a:tcPr marL="6350" marR="6350" marT="6350" marB="0" anchor="b">
                    <a:lnT w="12700" cap="flat" cmpd="sng" algn="ctr">
                      <a:solidFill>
                        <a:schemeClr val="tx1"/>
                      </a:solidFill>
                      <a:prstDash val="solid"/>
                      <a:round/>
                      <a:headEnd type="none" w="med" len="med"/>
                      <a:tailEnd type="none" w="med" len="med"/>
                    </a:lnT>
                    <a:noFill/>
                  </a:tcPr>
                </a:tc>
              </a:tr>
              <a:tr h="331932">
                <a:tc>
                  <a:txBody>
                    <a:bodyPr/>
                    <a:lstStyle/>
                    <a:p>
                      <a:pPr algn="l" fontAlgn="b"/>
                      <a:r>
                        <a:rPr lang="en-US" sz="1600" u="none" strike="noStrike">
                          <a:effectLst/>
                        </a:rPr>
                        <a:t>Without Au/CeO2 &amp; Pt/CeO2</a:t>
                      </a:r>
                      <a:endParaRPr lang="en-US" sz="1600" b="0" i="0" u="none" strike="noStrike">
                        <a:solidFill>
                          <a:srgbClr val="000000"/>
                        </a:solidFill>
                        <a:effectLst/>
                        <a:latin typeface="Calibri" charset="0"/>
                      </a:endParaRPr>
                    </a:p>
                  </a:txBody>
                  <a:tcPr marL="6350" marR="6350" marT="6350" marB="0" anchor="b">
                    <a:noFill/>
                  </a:tcPr>
                </a:tc>
                <a:tc>
                  <a:txBody>
                    <a:bodyPr/>
                    <a:lstStyle/>
                    <a:p>
                      <a:pPr algn="ctr" fontAlgn="b"/>
                      <a:r>
                        <a:rPr lang="nb-NO" sz="1600" u="none" strike="noStrike">
                          <a:effectLst/>
                        </a:rPr>
                        <a:t>0.95</a:t>
                      </a:r>
                      <a:endParaRPr lang="nb-NO" sz="1600" b="0" i="0" u="none" strike="noStrike">
                        <a:solidFill>
                          <a:srgbClr val="000000"/>
                        </a:solidFill>
                        <a:effectLst/>
                        <a:latin typeface="Calibri" charset="0"/>
                      </a:endParaRPr>
                    </a:p>
                  </a:txBody>
                  <a:tcPr marL="6350" marR="6350" marT="6350" marB="0" anchor="b">
                    <a:noFill/>
                  </a:tcPr>
                </a:tc>
                <a:tc>
                  <a:txBody>
                    <a:bodyPr/>
                    <a:lstStyle/>
                    <a:p>
                      <a:pPr algn="ctr" fontAlgn="b"/>
                      <a:r>
                        <a:rPr lang="hr-HR" sz="1600" u="none" strike="noStrike" dirty="0">
                          <a:effectLst/>
                        </a:rPr>
                        <a:t>0.24</a:t>
                      </a:r>
                      <a:endParaRPr lang="hr-HR" sz="1600" b="0" i="0" u="none" strike="noStrike" dirty="0">
                        <a:solidFill>
                          <a:srgbClr val="000000"/>
                        </a:solidFill>
                        <a:effectLst/>
                        <a:latin typeface="Calibri" charset="0"/>
                      </a:endParaRPr>
                    </a:p>
                  </a:txBody>
                  <a:tcPr marL="6350" marR="6350" marT="6350" marB="0" anchor="b">
                    <a:noFill/>
                  </a:tcPr>
                </a:tc>
              </a:tr>
              <a:tr h="331932">
                <a:tc>
                  <a:txBody>
                    <a:bodyPr/>
                    <a:lstStyle/>
                    <a:p>
                      <a:pPr algn="l" fontAlgn="b"/>
                      <a:r>
                        <a:rPr lang="en-US" sz="1600" u="none" strike="noStrike" dirty="0">
                          <a:effectLst/>
                        </a:rPr>
                        <a:t>Difference</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nb-NO" sz="1600" u="none" strike="noStrike" dirty="0">
                          <a:effectLst/>
                        </a:rPr>
                        <a:t>0.03</a:t>
                      </a:r>
                      <a:endParaRPr lang="nb-NO"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nb-NO" sz="1600" u="none" strike="noStrike" dirty="0">
                          <a:effectLst/>
                        </a:rPr>
                        <a:t>0.08</a:t>
                      </a:r>
                      <a:endParaRPr lang="nb-NO" sz="1600" b="0" i="0" u="none" strike="noStrike" dirty="0">
                        <a:solidFill>
                          <a:srgbClr val="000000"/>
                        </a:solidFill>
                        <a:effectLst/>
                        <a:latin typeface="Calibri" charset="0"/>
                      </a:endParaRPr>
                    </a:p>
                  </a:txBody>
                  <a:tcPr marL="6350" marR="6350" marT="6350" marB="0" anchor="b">
                    <a:no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332" y="1493643"/>
            <a:ext cx="4277996" cy="3208496"/>
          </a:xfrm>
          <a:prstGeom prst="rect">
            <a:avLst/>
          </a:prstGeom>
        </p:spPr>
      </p:pic>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59727" y="5921117"/>
            <a:ext cx="4749570" cy="369332"/>
          </a:xfrm>
          <a:prstGeom prst="rect">
            <a:avLst/>
          </a:prstGeom>
          <a:noFill/>
          <a:ln w="19050">
            <a:solidFill>
              <a:srgbClr val="C00000"/>
            </a:solidFill>
          </a:ln>
        </p:spPr>
        <p:txBody>
          <a:bodyPr wrap="none" rtlCol="0">
            <a:spAutoFit/>
          </a:bodyPr>
          <a:lstStyle/>
          <a:p>
            <a:r>
              <a:rPr lang="en-US" dirty="0" smtClean="0"/>
              <a:t>Removing Au/CeO</a:t>
            </a:r>
            <a:r>
              <a:rPr lang="en-US" baseline="-25000" dirty="0" smtClean="0"/>
              <a:t>2</a:t>
            </a:r>
            <a:r>
              <a:rPr lang="en-US" dirty="0" smtClean="0"/>
              <a:t> &amp; Pt/CeO</a:t>
            </a:r>
            <a:r>
              <a:rPr lang="en-US" baseline="-25000" dirty="0" smtClean="0"/>
              <a:t>2</a:t>
            </a:r>
            <a:r>
              <a:rPr lang="en-US" dirty="0" smtClean="0"/>
              <a:t>        2228 </a:t>
            </a:r>
            <a:r>
              <a:rPr lang="en-US" dirty="0" smtClean="0">
                <a:sym typeface="Wingdings"/>
              </a:rPr>
              <a:t> 1,499</a:t>
            </a:r>
            <a:endParaRPr lang="en-US" dirty="0"/>
          </a:p>
        </p:txBody>
      </p:sp>
      <p:sp>
        <p:nvSpPr>
          <p:cNvPr id="7" name="Rectangle 6"/>
          <p:cNvSpPr/>
          <p:nvPr/>
        </p:nvSpPr>
        <p:spPr>
          <a:xfrm>
            <a:off x="200025" y="6455557"/>
            <a:ext cx="11051072" cy="230832"/>
          </a:xfrm>
          <a:prstGeom prst="rect">
            <a:avLst/>
          </a:prstGeom>
        </p:spPr>
        <p:txBody>
          <a:bodyPr wrap="square">
            <a:spAutoFit/>
          </a:bodyPr>
          <a:lstStyle/>
          <a:p>
            <a:pPr>
              <a:defRPr/>
            </a:pPr>
            <a:r>
              <a:rPr lang="en-US" sz="900" dirty="0" smtClean="0"/>
              <a:t>C. </a:t>
            </a:r>
            <a:r>
              <a:rPr lang="en-US" sz="900" dirty="0" err="1"/>
              <a:t>Odabasi</a:t>
            </a:r>
            <a:r>
              <a:rPr lang="en-US" sz="900" dirty="0"/>
              <a:t>, M </a:t>
            </a:r>
            <a:r>
              <a:rPr lang="en-US" sz="900" dirty="0" err="1" smtClean="0"/>
              <a:t>Gunay</a:t>
            </a:r>
            <a:r>
              <a:rPr lang="en-US" sz="900" dirty="0"/>
              <a:t>, and </a:t>
            </a:r>
            <a:r>
              <a:rPr lang="en-US" sz="900" dirty="0" smtClean="0"/>
              <a:t>R. </a:t>
            </a:r>
            <a:r>
              <a:rPr lang="en-US" sz="900" dirty="0" err="1"/>
              <a:t>Yildirim</a:t>
            </a:r>
            <a:r>
              <a:rPr lang="en-US" sz="900" dirty="0"/>
              <a:t>. “Knowledge extraction for water gas shift reaction over noble metal catalysts from publications in the literature between 2002 and 2012”. </a:t>
            </a:r>
            <a:r>
              <a:rPr lang="en-US" sz="900" dirty="0" smtClean="0"/>
              <a:t>International </a:t>
            </a:r>
            <a:r>
              <a:rPr lang="en-US" sz="900" dirty="0"/>
              <a:t>Journal of Hydrogen Energy 39 (Apr. 2014). </a:t>
            </a:r>
          </a:p>
        </p:txBody>
      </p:sp>
    </p:spTree>
    <p:extLst>
      <p:ext uri="{BB962C8B-B14F-4D97-AF65-F5344CB8AC3E}">
        <p14:creationId xmlns:p14="http://schemas.microsoft.com/office/powerpoint/2010/main" val="254486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space:</a:t>
            </a:r>
            <a:br>
              <a:rPr lang="en-US" dirty="0" smtClean="0"/>
            </a:br>
            <a:r>
              <a:rPr lang="en-US" sz="3600" dirty="0" smtClean="0"/>
              <a:t>Elemental Representation </a:t>
            </a:r>
            <a:endParaRPr lang="en-US" sz="3600" dirty="0"/>
          </a:p>
        </p:txBody>
      </p:sp>
      <p:sp>
        <p:nvSpPr>
          <p:cNvPr id="3" name="Slide Number Placeholder 2"/>
          <p:cNvSpPr>
            <a:spLocks noGrp="1"/>
          </p:cNvSpPr>
          <p:nvPr>
            <p:ph type="sldNum" sz="quarter" idx="12"/>
          </p:nvPr>
        </p:nvSpPr>
        <p:spPr>
          <a:xfrm>
            <a:off x="9225572" y="6335713"/>
            <a:ext cx="2743200" cy="365125"/>
          </a:xfrm>
        </p:spPr>
        <p:txBody>
          <a:bodyPr/>
          <a:lstStyle/>
          <a:p>
            <a:fld id="{7FE02735-D6C4-9143-AA7B-CB735DC88641}" type="slidenum">
              <a:rPr lang="en-US" smtClean="0"/>
              <a:t>12</a:t>
            </a:fld>
            <a:endParaRPr lang="en-US"/>
          </a:p>
        </p:txBody>
      </p:sp>
      <p:sp>
        <p:nvSpPr>
          <p:cNvPr id="10" name="Rectangle 9"/>
          <p:cNvSpPr/>
          <p:nvPr/>
        </p:nvSpPr>
        <p:spPr>
          <a:xfrm>
            <a:off x="2035548" y="3446800"/>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951" y="3925889"/>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89362" y="344484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89362" y="3925889"/>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89362" y="4406935"/>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19502" y="344484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99238" y="344484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78974" y="344484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61240" y="547485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234586" y="5474853"/>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34586" y="5943787"/>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279829" y="2974059"/>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3094" y="2974059"/>
            <a:ext cx="444131"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323086" y="3453002"/>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5" name="Rectangle 24"/>
          <p:cNvSpPr/>
          <p:nvPr/>
        </p:nvSpPr>
        <p:spPr>
          <a:xfrm>
            <a:off x="4892706" y="3925889"/>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6" name="Rectangle 25"/>
          <p:cNvSpPr/>
          <p:nvPr/>
        </p:nvSpPr>
        <p:spPr>
          <a:xfrm>
            <a:off x="5372442" y="3925889"/>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7" name="Rectangle 26"/>
          <p:cNvSpPr/>
          <p:nvPr/>
        </p:nvSpPr>
        <p:spPr>
          <a:xfrm>
            <a:off x="5858709" y="3925889"/>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8" name="Rectangle 27"/>
          <p:cNvSpPr/>
          <p:nvPr/>
        </p:nvSpPr>
        <p:spPr>
          <a:xfrm>
            <a:off x="5372442" y="4402554"/>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9" name="Rectangle 28"/>
          <p:cNvSpPr/>
          <p:nvPr/>
        </p:nvSpPr>
        <p:spPr>
          <a:xfrm>
            <a:off x="5858708" y="4402554"/>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0" name="Rectangle 29"/>
          <p:cNvSpPr/>
          <p:nvPr/>
        </p:nvSpPr>
        <p:spPr>
          <a:xfrm>
            <a:off x="6323085" y="4402554"/>
            <a:ext cx="444131" cy="4405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1" name="Rectangle 30"/>
          <p:cNvSpPr/>
          <p:nvPr/>
        </p:nvSpPr>
        <p:spPr>
          <a:xfrm>
            <a:off x="1564939" y="2500153"/>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2" name="Rectangle 31"/>
          <p:cNvSpPr/>
          <p:nvPr/>
        </p:nvSpPr>
        <p:spPr>
          <a:xfrm>
            <a:off x="1564938" y="2974059"/>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3" name="Rectangle 32"/>
          <p:cNvSpPr/>
          <p:nvPr/>
        </p:nvSpPr>
        <p:spPr>
          <a:xfrm>
            <a:off x="1564937" y="3444843"/>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4" name="Rectangle 33"/>
          <p:cNvSpPr/>
          <p:nvPr/>
        </p:nvSpPr>
        <p:spPr>
          <a:xfrm>
            <a:off x="1564936" y="3925889"/>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5" name="Rectangle 34"/>
          <p:cNvSpPr/>
          <p:nvPr/>
        </p:nvSpPr>
        <p:spPr>
          <a:xfrm>
            <a:off x="1563678" y="4404663"/>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6" name="Rectangle 35"/>
          <p:cNvSpPr/>
          <p:nvPr/>
        </p:nvSpPr>
        <p:spPr>
          <a:xfrm>
            <a:off x="2036229" y="3440921"/>
            <a:ext cx="444131" cy="211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7" name="Rectangle 36"/>
          <p:cNvSpPr/>
          <p:nvPr/>
        </p:nvSpPr>
        <p:spPr>
          <a:xfrm>
            <a:off x="2035215" y="3925889"/>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8" name="Rectangle 37"/>
          <p:cNvSpPr/>
          <p:nvPr/>
        </p:nvSpPr>
        <p:spPr>
          <a:xfrm>
            <a:off x="2514951" y="3926015"/>
            <a:ext cx="444131" cy="212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39" name="Rectangle 38"/>
          <p:cNvSpPr/>
          <p:nvPr/>
        </p:nvSpPr>
        <p:spPr>
          <a:xfrm>
            <a:off x="2988681" y="3444843"/>
            <a:ext cx="444131" cy="207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0" name="Rectangle 39"/>
          <p:cNvSpPr/>
          <p:nvPr/>
        </p:nvSpPr>
        <p:spPr>
          <a:xfrm>
            <a:off x="2983305" y="3925889"/>
            <a:ext cx="444131" cy="212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1" name="Rectangle 40"/>
          <p:cNvSpPr/>
          <p:nvPr/>
        </p:nvSpPr>
        <p:spPr>
          <a:xfrm>
            <a:off x="3946119" y="3446696"/>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2" name="Rectangle 41"/>
          <p:cNvSpPr/>
          <p:nvPr/>
        </p:nvSpPr>
        <p:spPr>
          <a:xfrm>
            <a:off x="4425848" y="3453002"/>
            <a:ext cx="444131" cy="199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3" name="Rectangle 42"/>
          <p:cNvSpPr/>
          <p:nvPr/>
        </p:nvSpPr>
        <p:spPr>
          <a:xfrm>
            <a:off x="4897904" y="3446696"/>
            <a:ext cx="444131" cy="205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4" name="Rectangle 43"/>
          <p:cNvSpPr/>
          <p:nvPr/>
        </p:nvSpPr>
        <p:spPr>
          <a:xfrm>
            <a:off x="5372441" y="3446696"/>
            <a:ext cx="444131" cy="205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5" name="Rectangle 44"/>
          <p:cNvSpPr/>
          <p:nvPr/>
        </p:nvSpPr>
        <p:spPr>
          <a:xfrm>
            <a:off x="5852177" y="3446696"/>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6" name="Rectangle 45"/>
          <p:cNvSpPr/>
          <p:nvPr/>
        </p:nvSpPr>
        <p:spPr>
          <a:xfrm>
            <a:off x="4419502" y="4405476"/>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7" name="Rectangle 46"/>
          <p:cNvSpPr/>
          <p:nvPr/>
        </p:nvSpPr>
        <p:spPr>
          <a:xfrm>
            <a:off x="6801488" y="3446696"/>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8" name="Rectangle 47"/>
          <p:cNvSpPr/>
          <p:nvPr/>
        </p:nvSpPr>
        <p:spPr>
          <a:xfrm>
            <a:off x="2760549" y="5474853"/>
            <a:ext cx="444131" cy="228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9" name="Rectangle 48"/>
          <p:cNvSpPr/>
          <p:nvPr/>
        </p:nvSpPr>
        <p:spPr>
          <a:xfrm>
            <a:off x="3233895" y="5474853"/>
            <a:ext cx="444131" cy="228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50" name="Rectangle 49"/>
          <p:cNvSpPr/>
          <p:nvPr/>
        </p:nvSpPr>
        <p:spPr>
          <a:xfrm>
            <a:off x="4184824" y="5474853"/>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51" name="Rectangle 50"/>
          <p:cNvSpPr/>
          <p:nvPr/>
        </p:nvSpPr>
        <p:spPr>
          <a:xfrm>
            <a:off x="7526280" y="5468547"/>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52" name="Rectangle 51"/>
          <p:cNvSpPr/>
          <p:nvPr/>
        </p:nvSpPr>
        <p:spPr>
          <a:xfrm>
            <a:off x="7998935" y="5468547"/>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53" name="Rectangle 52"/>
          <p:cNvSpPr/>
          <p:nvPr/>
        </p:nvSpPr>
        <p:spPr>
          <a:xfrm>
            <a:off x="8471590" y="5468547"/>
            <a:ext cx="444131"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cxnSp>
        <p:nvCxnSpPr>
          <p:cNvPr id="58" name="Straight Connector 57"/>
          <p:cNvCxnSpPr/>
          <p:nvPr/>
        </p:nvCxnSpPr>
        <p:spPr>
          <a:xfrm>
            <a:off x="7280373" y="2962257"/>
            <a:ext cx="468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744171" y="3900706"/>
            <a:ext cx="468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221000" y="4380793"/>
            <a:ext cx="468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688663" y="4862827"/>
            <a:ext cx="468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157179" y="4862827"/>
            <a:ext cx="0" cy="4820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688663" y="4380793"/>
            <a:ext cx="0" cy="480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221000" y="3893506"/>
            <a:ext cx="0" cy="4877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741264" y="2958769"/>
            <a:ext cx="1" cy="9502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0741039" y="1541171"/>
            <a:ext cx="1068552" cy="440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Promoters</a:t>
            </a:r>
            <a:endParaRPr lang="en-US" sz="1600">
              <a:solidFill>
                <a:schemeClr val="tx1"/>
              </a:solidFill>
            </a:endParaRPr>
          </a:p>
        </p:txBody>
      </p:sp>
      <p:sp>
        <p:nvSpPr>
          <p:cNvPr id="78" name="Rectangle 77"/>
          <p:cNvSpPr/>
          <p:nvPr/>
        </p:nvSpPr>
        <p:spPr>
          <a:xfrm>
            <a:off x="10744200" y="314353"/>
            <a:ext cx="1068552" cy="4405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rPr>
              <a:t>Supports</a:t>
            </a:r>
            <a:endParaRPr lang="en-US" sz="1600">
              <a:solidFill>
                <a:schemeClr val="tx1"/>
              </a:solidFill>
            </a:endParaRPr>
          </a:p>
        </p:txBody>
      </p:sp>
      <p:sp>
        <p:nvSpPr>
          <p:cNvPr id="79" name="Rectangle 78"/>
          <p:cNvSpPr/>
          <p:nvPr/>
        </p:nvSpPr>
        <p:spPr>
          <a:xfrm>
            <a:off x="10743813" y="863607"/>
            <a:ext cx="1065778" cy="5659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Primary</a:t>
            </a:r>
          </a:p>
          <a:p>
            <a:pPr algn="ctr"/>
            <a:r>
              <a:rPr lang="en-US" sz="1600" dirty="0" smtClean="0">
                <a:solidFill>
                  <a:schemeClr val="tx1"/>
                </a:solidFill>
              </a:rPr>
              <a:t>Metals</a:t>
            </a:r>
            <a:endParaRPr lang="en-US" sz="1600" dirty="0">
              <a:solidFill>
                <a:schemeClr val="tx1"/>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755" t="3893" r="5822" b="9680"/>
          <a:stretch/>
        </p:blipFill>
        <p:spPr>
          <a:xfrm>
            <a:off x="1388164" y="1615094"/>
            <a:ext cx="8893923" cy="4889910"/>
          </a:xfrm>
          <a:prstGeom prst="rect">
            <a:avLst/>
          </a:prstGeom>
        </p:spPr>
      </p:pic>
      <p:sp>
        <p:nvSpPr>
          <p:cNvPr id="80" name="Rectangle 79"/>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715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Determination: Primary Metal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04247169"/>
              </p:ext>
            </p:extLst>
          </p:nvPr>
        </p:nvGraphicFramePr>
        <p:xfrm>
          <a:off x="838200" y="2569265"/>
          <a:ext cx="5687296" cy="2549240"/>
        </p:xfrm>
        <a:graphic>
          <a:graphicData uri="http://schemas.openxmlformats.org/drawingml/2006/table">
            <a:tbl>
              <a:tblPr>
                <a:tableStyleId>{5C22544A-7EE6-4342-B048-85BDC9FD1C3A}</a:tableStyleId>
              </a:tblPr>
              <a:tblGrid>
                <a:gridCol w="1148613"/>
                <a:gridCol w="747151"/>
                <a:gridCol w="947883"/>
                <a:gridCol w="947883"/>
                <a:gridCol w="947883"/>
                <a:gridCol w="947883"/>
              </a:tblGrid>
              <a:tr h="318655">
                <a:tc>
                  <a:txBody>
                    <a:bodyPr/>
                    <a:lstStyle/>
                    <a:p>
                      <a:pPr algn="ctr" fontAlgn="b"/>
                      <a:r>
                        <a:rPr lang="en-US" sz="1600" b="1" u="none" strike="noStrike" dirty="0">
                          <a:effectLst/>
                        </a:rPr>
                        <a:t>Surface</a:t>
                      </a:r>
                      <a:endParaRPr lang="en-US" sz="16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solidFill>
                            <a:schemeClr val="bg1"/>
                          </a:solidFill>
                          <a:effectLst/>
                        </a:rPr>
                        <a:t>C</a:t>
                      </a:r>
                      <a:endParaRPr lang="en-US" sz="1600" b="1" i="0" u="none" strike="noStrike" dirty="0">
                        <a:solidFill>
                          <a:schemeClr val="bg1"/>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fontAlgn="b"/>
                      <a:r>
                        <a:rPr lang="en-US" sz="1600" b="1" u="none" strike="noStrike" dirty="0">
                          <a:solidFill>
                            <a:schemeClr val="bg1"/>
                          </a:solidFill>
                          <a:effectLst/>
                        </a:rPr>
                        <a:t>CO</a:t>
                      </a:r>
                      <a:endParaRPr lang="en-US" sz="1600" b="1" i="0" u="none" strike="noStrike" dirty="0">
                        <a:solidFill>
                          <a:schemeClr val="bg1"/>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446A2B"/>
                    </a:solidFill>
                  </a:tcPr>
                </a:tc>
                <a:tc>
                  <a:txBody>
                    <a:bodyPr/>
                    <a:lstStyle/>
                    <a:p>
                      <a:pPr algn="ctr" fontAlgn="b"/>
                      <a:r>
                        <a:rPr lang="en-US" sz="1600" b="1" u="none" strike="noStrike" dirty="0">
                          <a:solidFill>
                            <a:schemeClr val="bg1"/>
                          </a:solidFill>
                          <a:effectLst/>
                        </a:rPr>
                        <a:t>H</a:t>
                      </a:r>
                      <a:endParaRPr lang="en-US" sz="1600" b="1" i="0" u="none" strike="noStrike" dirty="0">
                        <a:solidFill>
                          <a:schemeClr val="bg1"/>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47702E"/>
                    </a:solidFill>
                  </a:tcPr>
                </a:tc>
                <a:tc>
                  <a:txBody>
                    <a:bodyPr/>
                    <a:lstStyle/>
                    <a:p>
                      <a:pPr algn="ctr" fontAlgn="b"/>
                      <a:r>
                        <a:rPr lang="en-US" sz="1600" b="1" u="none" strike="noStrike" dirty="0">
                          <a:solidFill>
                            <a:schemeClr val="bg1"/>
                          </a:solidFill>
                          <a:effectLst/>
                        </a:rPr>
                        <a:t>O</a:t>
                      </a:r>
                      <a:endParaRPr lang="en-US" sz="1600" b="1" i="0" u="none" strike="noStrike" dirty="0">
                        <a:solidFill>
                          <a:schemeClr val="bg1"/>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4C7833"/>
                    </a:solidFill>
                  </a:tcPr>
                </a:tc>
                <a:tc>
                  <a:txBody>
                    <a:bodyPr/>
                    <a:lstStyle/>
                    <a:p>
                      <a:pPr algn="ctr" fontAlgn="b"/>
                      <a:r>
                        <a:rPr lang="en-US" sz="1600" b="1" u="none" strike="noStrike" dirty="0">
                          <a:solidFill>
                            <a:schemeClr val="bg1"/>
                          </a:solidFill>
                          <a:effectLst/>
                        </a:rPr>
                        <a:t>OH</a:t>
                      </a:r>
                      <a:endParaRPr lang="en-US" sz="1600" b="1" i="0" u="none" strike="noStrike" dirty="0">
                        <a:solidFill>
                          <a:schemeClr val="bg1"/>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528439"/>
                    </a:solidFill>
                  </a:tcPr>
                </a:tc>
              </a:tr>
              <a:tr h="318655">
                <a:tc>
                  <a:txBody>
                    <a:bodyPr/>
                    <a:lstStyle/>
                    <a:p>
                      <a:pPr algn="ctr" fontAlgn="b"/>
                      <a:r>
                        <a:rPr lang="cs-CZ" sz="1600" u="none" strike="noStrike" dirty="0">
                          <a:effectLst/>
                        </a:rPr>
                        <a:t>Au(111)</a:t>
                      </a:r>
                      <a:endParaRPr lang="cs-CZ"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-3.06</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600" b="0" i="0" u="none" strike="noStrike" dirty="0" smtClean="0">
                          <a:solidFill>
                            <a:schemeClr val="dk1"/>
                          </a:solidFill>
                          <a:effectLst/>
                          <a:latin typeface="+mn-lt"/>
                        </a:rPr>
                        <a:t>0.3</a:t>
                      </a:r>
                      <a:endParaRPr lang="nb-NO"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-1.84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-1.94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-1.06</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cs-CZ" sz="1600" u="none" strike="noStrike" dirty="0" err="1">
                          <a:effectLst/>
                        </a:rPr>
                        <a:t>Cu</a:t>
                      </a:r>
                      <a:r>
                        <a:rPr lang="cs-CZ" sz="1600" u="none" strike="noStrike" dirty="0">
                          <a:effectLst/>
                        </a:rPr>
                        <a:t>(111)</a:t>
                      </a:r>
                      <a:endParaRPr lang="cs-CZ"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-3.75</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-0.33</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a:effectLst/>
                        </a:rPr>
                        <a:t>-2.2</a:t>
                      </a:r>
                      <a:endParaRPr lang="mr-IN" sz="1600" b="0" i="0" u="none" strike="noStrike">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-3.58</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-2.13</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cs-CZ" sz="1600" u="none" strike="noStrike" dirty="0" err="1">
                          <a:effectLst/>
                        </a:rPr>
                        <a:t>Pt</a:t>
                      </a:r>
                      <a:r>
                        <a:rPr lang="cs-CZ" sz="1600" u="none" strike="noStrike" dirty="0">
                          <a:effectLst/>
                        </a:rPr>
                        <a:t>(111)</a:t>
                      </a:r>
                      <a:endParaRPr lang="cs-CZ"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-5.81</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-1.34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-2.57</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-3.18</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a:effectLst/>
                        </a:rPr>
                        <a:t>-1.65</a:t>
                      </a:r>
                      <a:endParaRPr lang="mr-IN" sz="1600" b="0" i="0" u="none" strike="noStrike">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it-IT" sz="1600" u="none" strike="noStrike" dirty="0">
                          <a:effectLst/>
                        </a:rPr>
                        <a:t>Pd(111)</a:t>
                      </a:r>
                      <a:endParaRPr lang="it-IT"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-5.62</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-1.49</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-2.62</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-3.14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-1.65</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cs-CZ" sz="1600" u="none" strike="noStrike">
                          <a:effectLst/>
                        </a:rPr>
                        <a:t>Ir(111)</a:t>
                      </a:r>
                      <a:endParaRPr lang="cs-CZ" sz="1600" b="0" i="0" u="none" strike="noStrike">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-6.46</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-1.52</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-2.61</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-4.14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-2.12</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cs-CZ" sz="1600" u="none" strike="noStrike">
                          <a:effectLst/>
                        </a:rPr>
                        <a:t>Rh(111)</a:t>
                      </a:r>
                      <a:endParaRPr lang="cs-CZ" sz="1600" b="0" i="0" u="none" strike="noStrike">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-5.67</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-1.51</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-2.64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-4.13</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-2.14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655">
                <a:tc>
                  <a:txBody>
                    <a:bodyPr/>
                    <a:lstStyle/>
                    <a:p>
                      <a:pPr algn="ctr" fontAlgn="b"/>
                      <a:r>
                        <a:rPr lang="en-US" sz="1600" u="none" strike="noStrike" dirty="0" smtClean="0">
                          <a:effectLst/>
                        </a:rPr>
                        <a:t>Ru(0001)</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-6.16</a:t>
                      </a:r>
                      <a:endParaRPr lang="mr-IN" sz="1600" b="0" i="0" u="none" strike="noStrike" dirty="0">
                        <a:solidFill>
                          <a:srgbClr val="000000"/>
                        </a:solidFill>
                        <a:effectLst/>
                        <a:latin typeface="Calibri" charset="0"/>
                      </a:endParaRPr>
                    </a:p>
                  </a:txBody>
                  <a:tcPr marL="6350" marR="6350" marT="635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-3.47</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-2.75</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-4.73</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600" u="none" strike="noStrike" dirty="0">
                          <a:effectLst/>
                        </a:rPr>
                        <a:t>-2.64</a:t>
                      </a:r>
                      <a:endParaRPr lang="mr-IN" sz="16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1320966"/>
              </p:ext>
            </p:extLst>
          </p:nvPr>
        </p:nvGraphicFramePr>
        <p:xfrm>
          <a:off x="7519555" y="2567368"/>
          <a:ext cx="3834245" cy="2550505"/>
        </p:xfrm>
        <a:graphic>
          <a:graphicData uri="http://schemas.openxmlformats.org/drawingml/2006/table">
            <a:tbl>
              <a:tblPr>
                <a:tableStyleId>{5C22544A-7EE6-4342-B048-85BDC9FD1C3A}</a:tableStyleId>
              </a:tblPr>
              <a:tblGrid>
                <a:gridCol w="1686790"/>
                <a:gridCol w="1128772"/>
                <a:gridCol w="1018683"/>
              </a:tblGrid>
              <a:tr h="725055">
                <a:tc>
                  <a:txBody>
                    <a:bodyPr/>
                    <a:lstStyle/>
                    <a:p>
                      <a:pPr algn="ctr" fontAlgn="b"/>
                      <a:r>
                        <a:rPr lang="en-US" sz="1600" b="1" u="none" strike="noStrike" dirty="0">
                          <a:effectLst/>
                        </a:rPr>
                        <a:t>Primary Metal Descriptor,</a:t>
                      </a:r>
                      <a:br>
                        <a:rPr lang="en-US" sz="1600" b="1" u="none" strike="noStrike" dirty="0">
                          <a:effectLst/>
                        </a:rPr>
                      </a:br>
                      <a:r>
                        <a:rPr lang="en-US" sz="1600" b="1" u="none" strike="noStrike" dirty="0">
                          <a:effectLst/>
                        </a:rPr>
                        <a:t>Binding Species</a:t>
                      </a:r>
                      <a:endParaRPr lang="en-US" sz="1600" b="1"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MSE</a:t>
                      </a:r>
                      <a:endParaRPr lang="en-US" sz="1600" b="1"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is-IS" sz="1600" b="1" i="0" u="none" strike="noStrike" dirty="0" smtClean="0">
                          <a:solidFill>
                            <a:schemeClr val="dk1"/>
                          </a:solidFill>
                          <a:effectLst/>
                          <a:latin typeface="+mn-lt"/>
                        </a:rPr>
                        <a:t>R</a:t>
                      </a:r>
                      <a:r>
                        <a:rPr lang="is-IS" sz="1600" b="1" i="0" u="none" strike="noStrike" baseline="30000" dirty="0" smtClean="0">
                          <a:solidFill>
                            <a:schemeClr val="dk1"/>
                          </a:solidFill>
                          <a:effectLst/>
                          <a:latin typeface="+mn-lt"/>
                        </a:rPr>
                        <a:t>2</a:t>
                      </a:r>
                      <a:endParaRPr lang="is-IS" sz="1600" b="1"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62527">
                <a:tc>
                  <a:txBody>
                    <a:bodyPr/>
                    <a:lstStyle/>
                    <a:p>
                      <a:pPr algn="ctr" fontAlgn="b"/>
                      <a:r>
                        <a:rPr lang="en-US" sz="1600" b="1" u="none" strike="noStrike" dirty="0">
                          <a:solidFill>
                            <a:schemeClr val="bg1"/>
                          </a:solidFill>
                          <a:effectLst/>
                        </a:rPr>
                        <a:t>C</a:t>
                      </a:r>
                      <a:endParaRPr lang="en-US" sz="1600" b="1" i="0" u="none" strike="noStrike" dirty="0">
                        <a:solidFill>
                          <a:schemeClr val="bg1"/>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fontAlgn="b"/>
                      <a:r>
                        <a:rPr lang="nb-NO" sz="1600" u="none" strike="noStrike" dirty="0">
                          <a:effectLst/>
                        </a:rPr>
                        <a:t>0.49</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i-FI" sz="1600" u="none" strike="noStrike" dirty="0">
                          <a:effectLst/>
                        </a:rPr>
                        <a:t>0.87</a:t>
                      </a:r>
                      <a:endParaRPr lang="fi-FI"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2527">
                <a:tc>
                  <a:txBody>
                    <a:bodyPr/>
                    <a:lstStyle/>
                    <a:p>
                      <a:pPr algn="ctr" fontAlgn="b"/>
                      <a:r>
                        <a:rPr lang="en-US" sz="1600" b="1" u="none" strike="noStrike" dirty="0">
                          <a:solidFill>
                            <a:schemeClr val="bg1"/>
                          </a:solidFill>
                          <a:effectLst/>
                        </a:rPr>
                        <a:t>CO</a:t>
                      </a:r>
                      <a:endParaRPr lang="en-US" sz="1600" b="1" i="0" u="none" strike="noStrike" dirty="0">
                        <a:solidFill>
                          <a:schemeClr val="bg1"/>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6A2B"/>
                    </a:solidFill>
                  </a:tcPr>
                </a:tc>
                <a:tc>
                  <a:txBody>
                    <a:bodyPr/>
                    <a:lstStyle/>
                    <a:p>
                      <a:pPr algn="ctr" fontAlgn="b"/>
                      <a:r>
                        <a:rPr lang="nb-NO" sz="1600" u="none" strike="noStrike" dirty="0">
                          <a:effectLst/>
                        </a:rPr>
                        <a:t>0.55</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600" u="none" strike="noStrike" dirty="0">
                          <a:effectLst/>
                        </a:rPr>
                        <a:t>0.86</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2527">
                <a:tc>
                  <a:txBody>
                    <a:bodyPr/>
                    <a:lstStyle/>
                    <a:p>
                      <a:pPr algn="ctr" fontAlgn="b"/>
                      <a:r>
                        <a:rPr lang="en-US" sz="1600" b="1" u="none" strike="noStrike" dirty="0">
                          <a:solidFill>
                            <a:schemeClr val="bg1"/>
                          </a:solidFill>
                          <a:effectLst/>
                        </a:rPr>
                        <a:t>H</a:t>
                      </a:r>
                      <a:endParaRPr lang="en-US" sz="1600" b="1" i="0" u="none" strike="noStrike" dirty="0">
                        <a:solidFill>
                          <a:schemeClr val="bg1"/>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7702E"/>
                    </a:solidFill>
                  </a:tcPr>
                </a:tc>
                <a:tc>
                  <a:txBody>
                    <a:bodyPr/>
                    <a:lstStyle/>
                    <a:p>
                      <a:pPr algn="ctr" fontAlgn="b"/>
                      <a:r>
                        <a:rPr lang="nb-NO" sz="1600" u="none" strike="noStrike" dirty="0">
                          <a:effectLst/>
                        </a:rPr>
                        <a:t>0.56</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600" u="none" strike="noStrike" dirty="0">
                          <a:effectLst/>
                        </a:rPr>
                        <a:t>0.85</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2527">
                <a:tc>
                  <a:txBody>
                    <a:bodyPr/>
                    <a:lstStyle/>
                    <a:p>
                      <a:pPr algn="ctr" fontAlgn="b"/>
                      <a:r>
                        <a:rPr lang="en-US" sz="1600" b="1" u="none" strike="noStrike" dirty="0">
                          <a:solidFill>
                            <a:schemeClr val="bg1"/>
                          </a:solidFill>
                          <a:effectLst/>
                        </a:rPr>
                        <a:t>O</a:t>
                      </a:r>
                      <a:endParaRPr lang="en-US" sz="1600" b="1" i="0" u="none" strike="noStrike" dirty="0">
                        <a:solidFill>
                          <a:schemeClr val="bg1"/>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7833"/>
                    </a:solidFill>
                  </a:tcPr>
                </a:tc>
                <a:tc>
                  <a:txBody>
                    <a:bodyPr/>
                    <a:lstStyle/>
                    <a:p>
                      <a:pPr algn="ctr" fontAlgn="b"/>
                      <a:r>
                        <a:rPr lang="nb-NO" sz="1600" u="none" strike="noStrike" dirty="0">
                          <a:effectLst/>
                        </a:rPr>
                        <a:t>0.58</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600" u="none" strike="noStrike" dirty="0">
                          <a:effectLst/>
                        </a:rPr>
                        <a:t>0.85</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2527">
                <a:tc>
                  <a:txBody>
                    <a:bodyPr/>
                    <a:lstStyle/>
                    <a:p>
                      <a:pPr algn="ctr" fontAlgn="b"/>
                      <a:r>
                        <a:rPr lang="en-US" sz="1600" b="1" u="none" strike="noStrike" dirty="0">
                          <a:solidFill>
                            <a:schemeClr val="bg1"/>
                          </a:solidFill>
                          <a:effectLst/>
                        </a:rPr>
                        <a:t>OH</a:t>
                      </a:r>
                      <a:endParaRPr lang="en-US" sz="1600" b="1" i="0" u="none" strike="noStrike" dirty="0">
                        <a:solidFill>
                          <a:schemeClr val="bg1"/>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18339"/>
                    </a:solidFill>
                  </a:tcPr>
                </a:tc>
                <a:tc>
                  <a:txBody>
                    <a:bodyPr/>
                    <a:lstStyle/>
                    <a:p>
                      <a:pPr algn="ctr" fontAlgn="b"/>
                      <a:r>
                        <a:rPr lang="nb-NO" sz="1600" u="none" strike="noStrike" dirty="0">
                          <a:effectLst/>
                        </a:rPr>
                        <a:t>0.59</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600" u="none" strike="noStrike" dirty="0">
                          <a:effectLst/>
                        </a:rPr>
                        <a:t>0.85</a:t>
                      </a:r>
                      <a:endParaRPr lang="nb-NO" sz="1600" b="0" i="0" u="none" strike="noStrike" dirty="0">
                        <a:solidFill>
                          <a:srgbClr val="000000"/>
                        </a:solidFill>
                        <a:effectLst/>
                        <a:latin typeface="Calibri"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7" name="Straight Arrow Connector 6"/>
          <p:cNvCxnSpPr/>
          <p:nvPr/>
        </p:nvCxnSpPr>
        <p:spPr>
          <a:xfrm>
            <a:off x="11202504" y="3461613"/>
            <a:ext cx="0" cy="1551709"/>
          </a:xfrm>
          <a:prstGeom prst="straightConnector1">
            <a:avLst/>
          </a:prstGeom>
          <a:ln w="38100">
            <a:solidFill>
              <a:srgbClr val="4C7833"/>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9229725" y="6345693"/>
            <a:ext cx="2743200" cy="365125"/>
          </a:xfrm>
        </p:spPr>
        <p:txBody>
          <a:bodyPr/>
          <a:lstStyle/>
          <a:p>
            <a:fld id="{7FE02735-D6C4-9143-AA7B-CB735DC88641}" type="slidenum">
              <a:rPr lang="en-US" smtClean="0"/>
              <a:t>13</a:t>
            </a:fld>
            <a:endParaRPr lang="en-US"/>
          </a:p>
        </p:txBody>
      </p:sp>
      <p:sp>
        <p:nvSpPr>
          <p:cNvPr id="11" name="Rectangle 10"/>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0024" y="6440557"/>
            <a:ext cx="9474063" cy="246221"/>
          </a:xfrm>
          <a:prstGeom prst="rect">
            <a:avLst/>
          </a:prstGeom>
        </p:spPr>
        <p:txBody>
          <a:bodyPr wrap="square">
            <a:spAutoFit/>
          </a:bodyPr>
          <a:lstStyle/>
          <a:p>
            <a:r>
              <a:rPr lang="en-US" sz="1000" dirty="0"/>
              <a:t>Jeffrey A. Herron et al. “Trends in Formic Acid Decomposition on Model </a:t>
            </a:r>
            <a:r>
              <a:rPr lang="en-US" sz="1000" dirty="0" smtClean="0"/>
              <a:t>Transition </a:t>
            </a:r>
            <a:r>
              <a:rPr lang="en-US" sz="1000" dirty="0"/>
              <a:t>Metal Surfaces: A Density Functional Theory study”. In: ACS </a:t>
            </a:r>
            <a:r>
              <a:rPr lang="en-US" sz="1000" dirty="0" smtClean="0"/>
              <a:t>Catalysis </a:t>
            </a:r>
            <a:r>
              <a:rPr lang="en-US" sz="1000" dirty="0"/>
              <a:t>4.12 (2014), pp. 4434–4445.</a:t>
            </a:r>
          </a:p>
        </p:txBody>
      </p:sp>
      <p:sp>
        <p:nvSpPr>
          <p:cNvPr id="4" name="TextBox 3"/>
          <p:cNvSpPr txBox="1"/>
          <p:nvPr/>
        </p:nvSpPr>
        <p:spPr>
          <a:xfrm>
            <a:off x="838200" y="2185873"/>
            <a:ext cx="5351080" cy="338554"/>
          </a:xfrm>
          <a:prstGeom prst="rect">
            <a:avLst/>
          </a:prstGeom>
          <a:noFill/>
        </p:spPr>
        <p:txBody>
          <a:bodyPr wrap="none" rtlCol="0">
            <a:spAutoFit/>
          </a:bodyPr>
          <a:lstStyle/>
          <a:p>
            <a:r>
              <a:rPr lang="en-US" sz="1600" dirty="0" smtClean="0"/>
              <a:t>Binding Energy (eV) </a:t>
            </a:r>
            <a:r>
              <a:rPr lang="en-US" sz="1600" smtClean="0"/>
              <a:t>of Selected Adsorbates on Primary Metals</a:t>
            </a:r>
            <a:endParaRPr lang="en-US" sz="1600"/>
          </a:p>
        </p:txBody>
      </p:sp>
      <p:sp>
        <p:nvSpPr>
          <p:cNvPr id="12" name="TextBox 11"/>
          <p:cNvSpPr txBox="1"/>
          <p:nvPr/>
        </p:nvSpPr>
        <p:spPr>
          <a:xfrm>
            <a:off x="7519555" y="1911174"/>
            <a:ext cx="4147867" cy="584775"/>
          </a:xfrm>
          <a:prstGeom prst="rect">
            <a:avLst/>
          </a:prstGeom>
          <a:noFill/>
        </p:spPr>
        <p:txBody>
          <a:bodyPr wrap="none" rtlCol="0">
            <a:spAutoFit/>
          </a:bodyPr>
          <a:lstStyle/>
          <a:p>
            <a:r>
              <a:rPr lang="en-US" sz="1600" dirty="0" smtClean="0"/>
              <a:t>Comparison of Training Performance </a:t>
            </a:r>
            <a:r>
              <a:rPr lang="en-US" sz="1600" smtClean="0"/>
              <a:t>using Each</a:t>
            </a:r>
          </a:p>
          <a:p>
            <a:r>
              <a:rPr lang="en-US" sz="1600" dirty="0" smtClean="0"/>
              <a:t>Binding </a:t>
            </a:r>
            <a:r>
              <a:rPr lang="en-US" sz="1600" dirty="0"/>
              <a:t>E</a:t>
            </a:r>
            <a:r>
              <a:rPr lang="en-US" sz="1600" dirty="0" smtClean="0"/>
              <a:t>nergy as a Primary Metal Attribute </a:t>
            </a:r>
            <a:endParaRPr lang="en-US" sz="1600" dirty="0"/>
          </a:p>
        </p:txBody>
      </p:sp>
    </p:spTree>
    <p:extLst>
      <p:ext uri="{BB962C8B-B14F-4D97-AF65-F5344CB8AC3E}">
        <p14:creationId xmlns:p14="http://schemas.microsoft.com/office/powerpoint/2010/main" val="1411273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Determination</a:t>
            </a:r>
            <a:endParaRPr lang="en-US" dirty="0"/>
          </a:p>
        </p:txBody>
      </p:sp>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14</a:t>
            </a:fld>
            <a:endParaRPr lang="en-US" dirty="0"/>
          </a:p>
        </p:txBody>
      </p:sp>
      <p:graphicFrame>
        <p:nvGraphicFramePr>
          <p:cNvPr id="5" name="Table 4"/>
          <p:cNvGraphicFramePr>
            <a:graphicFrameLocks noGrp="1"/>
          </p:cNvGraphicFramePr>
          <p:nvPr>
            <p:extLst/>
          </p:nvPr>
        </p:nvGraphicFramePr>
        <p:xfrm>
          <a:off x="857089" y="2015542"/>
          <a:ext cx="4222751" cy="2750130"/>
        </p:xfrm>
        <a:graphic>
          <a:graphicData uri="http://schemas.openxmlformats.org/drawingml/2006/table">
            <a:tbl>
              <a:tblPr>
                <a:tableStyleId>{5C22544A-7EE6-4342-B048-85BDC9FD1C3A}</a:tableStyleId>
              </a:tblPr>
              <a:tblGrid>
                <a:gridCol w="2080597"/>
                <a:gridCol w="1071077"/>
                <a:gridCol w="1071077"/>
              </a:tblGrid>
              <a:tr h="611140">
                <a:tc>
                  <a:txBody>
                    <a:bodyPr/>
                    <a:lstStyle/>
                    <a:p>
                      <a:pPr algn="l" fontAlgn="b"/>
                      <a:r>
                        <a:rPr lang="en-US" sz="1600" b="1" u="none" strike="noStrike" dirty="0" smtClean="0">
                          <a:solidFill>
                            <a:schemeClr val="bg1"/>
                          </a:solidFill>
                          <a:effectLst/>
                        </a:rPr>
                        <a:t>  Support </a:t>
                      </a:r>
                      <a:r>
                        <a:rPr lang="en-US" sz="1600" b="1" u="none" strike="noStrike" dirty="0">
                          <a:solidFill>
                            <a:schemeClr val="bg1"/>
                          </a:solidFill>
                          <a:effectLst/>
                        </a:rPr>
                        <a:t>Descriptor</a:t>
                      </a:r>
                      <a:endParaRPr lang="en-U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600" b="1" u="none" strike="noStrike" dirty="0">
                          <a:solidFill>
                            <a:schemeClr val="bg1"/>
                          </a:solidFill>
                          <a:effectLst/>
                        </a:rPr>
                        <a:t>MSE</a:t>
                      </a:r>
                      <a:endParaRPr lang="en-U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s-IS" sz="1600" b="1" u="none" strike="noStrike" dirty="0" smtClean="0">
                          <a:solidFill>
                            <a:schemeClr val="bg1"/>
                          </a:solidFill>
                          <a:effectLst/>
                        </a:rPr>
                        <a:t>R</a:t>
                      </a:r>
                      <a:r>
                        <a:rPr lang="is-IS" sz="1600" b="1" u="none" strike="noStrike" baseline="30000" dirty="0" smtClean="0">
                          <a:solidFill>
                            <a:schemeClr val="bg1"/>
                          </a:solidFill>
                          <a:effectLst/>
                        </a:rPr>
                        <a:t>2</a:t>
                      </a:r>
                      <a:endParaRPr lang="is-I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r>
              <a:tr h="305570">
                <a:tc>
                  <a:txBody>
                    <a:bodyPr/>
                    <a:lstStyle/>
                    <a:p>
                      <a:pPr algn="l" fontAlgn="b"/>
                      <a:r>
                        <a:rPr lang="en-US" sz="1600" u="none" strike="noStrike" dirty="0">
                          <a:effectLst/>
                        </a:rPr>
                        <a:t>First Ionization Energy</a:t>
                      </a:r>
                      <a:endParaRPr lang="en-US" sz="1600" b="0" i="0" u="none" strike="noStrike" dirty="0">
                        <a:solidFill>
                          <a:srgbClr val="000000"/>
                        </a:solidFill>
                        <a:effectLst/>
                        <a:latin typeface="Calibri" charset="0"/>
                      </a:endParaRPr>
                    </a:p>
                  </a:txBody>
                  <a:tcPr marL="73152" marR="6350" marB="0" anchor="ctr">
                    <a:lnT w="12700" cap="flat" cmpd="sng" algn="ctr">
                      <a:solidFill>
                        <a:schemeClr val="tx1"/>
                      </a:solidFill>
                      <a:prstDash val="solid"/>
                      <a:round/>
                      <a:headEnd type="none" w="med" len="med"/>
                      <a:tailEnd type="none" w="med" len="med"/>
                    </a:lnT>
                    <a:noFill/>
                  </a:tcPr>
                </a:tc>
                <a:tc>
                  <a:txBody>
                    <a:bodyPr/>
                    <a:lstStyle/>
                    <a:p>
                      <a:pPr algn="ctr" fontAlgn="b"/>
                      <a:r>
                        <a:rPr lang="hr-HR" sz="1600" u="none" strike="noStrike" dirty="0">
                          <a:effectLst/>
                        </a:rPr>
                        <a:t>0.26</a:t>
                      </a:r>
                      <a:endParaRPr lang="hr-HR"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a:effectLst/>
                        </a:rPr>
                        <a:t>0.93</a:t>
                      </a:r>
                      <a:endParaRPr lang="nb-NO"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r>
              <a:tr h="305570">
                <a:tc>
                  <a:txBody>
                    <a:bodyPr/>
                    <a:lstStyle/>
                    <a:p>
                      <a:pPr algn="l" fontAlgn="b"/>
                      <a:r>
                        <a:rPr lang="en-US" sz="1600" u="none" strike="noStrike" dirty="0">
                          <a:effectLst/>
                        </a:rPr>
                        <a:t>Electronegativity</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0.29</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0.93</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MW of Metal Oxide</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0.32</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MW of Metal</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0.33</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0.91</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Highest Oxidation State</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0.36</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0.91</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Reduction Potential</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0.38</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smtClean="0">
                          <a:effectLst/>
                        </a:rPr>
                        <a:t>0.90</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dirty="0">
                          <a:effectLst/>
                        </a:rPr>
                        <a:t>Lowest Reduction State</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uk-UA" sz="1600" u="none" strike="noStrike" dirty="0">
                          <a:effectLst/>
                        </a:rPr>
                        <a:t>0.39</a:t>
                      </a:r>
                      <a:endParaRPr lang="uk-UA"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smtClean="0">
                          <a:effectLst/>
                        </a:rPr>
                        <a:t>0.90</a:t>
                      </a:r>
                      <a:endParaRPr lang="nb-NO" sz="1600" b="0" i="0" u="none" strike="noStrike" dirty="0">
                        <a:solidFill>
                          <a:srgbClr val="000000"/>
                        </a:solidFill>
                        <a:effectLst/>
                        <a:latin typeface="Calibri" charset="0"/>
                      </a:endParaRPr>
                    </a:p>
                  </a:txBody>
                  <a:tcPr marL="6350" marR="6350" marT="6350" marB="0" anchor="ctr">
                    <a:noFill/>
                  </a:tcPr>
                </a:tc>
              </a:tr>
            </a:tbl>
          </a:graphicData>
        </a:graphic>
      </p:graphicFrame>
      <p:sp>
        <p:nvSpPr>
          <p:cNvPr id="8" name="Rectangle 7"/>
          <p:cNvSpPr/>
          <p:nvPr/>
        </p:nvSpPr>
        <p:spPr>
          <a:xfrm>
            <a:off x="857088" y="2679554"/>
            <a:ext cx="4222752" cy="5524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3105281" y="5864807"/>
            <a:ext cx="5328250" cy="326708"/>
          </a:xfrm>
          <a:prstGeom prst="parallelogram">
            <a:avLst>
              <a:gd name="adj" fmla="val 46612"/>
            </a:avLst>
          </a:prstGeom>
          <a:gradFill flip="none" rotWithShape="1">
            <a:gsLst>
              <a:gs pos="0">
                <a:schemeClr val="accent5">
                  <a:lumMod val="50000"/>
                </a:schemeClr>
              </a:gs>
              <a:gs pos="50000">
                <a:schemeClr val="accent1">
                  <a:lumMod val="74000"/>
                  <a:lumOff val="26000"/>
                </a:schemeClr>
              </a:gs>
              <a:gs pos="100000">
                <a:schemeClr val="accent1">
                  <a:lumMod val="60000"/>
                  <a:lumOff val="4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Support</a:t>
            </a:r>
            <a:endParaRPr lang="en-US" dirty="0"/>
          </a:p>
        </p:txBody>
      </p:sp>
      <p:sp>
        <p:nvSpPr>
          <p:cNvPr id="11" name="Trapezoid 10"/>
          <p:cNvSpPr/>
          <p:nvPr/>
        </p:nvSpPr>
        <p:spPr>
          <a:xfrm>
            <a:off x="3536109" y="5558200"/>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2" name="Trapezoid 11"/>
          <p:cNvSpPr/>
          <p:nvPr/>
        </p:nvSpPr>
        <p:spPr>
          <a:xfrm>
            <a:off x="5313642" y="5551903"/>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3" name="Trapezoid 12"/>
          <p:cNvSpPr/>
          <p:nvPr/>
        </p:nvSpPr>
        <p:spPr>
          <a:xfrm>
            <a:off x="7055617" y="5554667"/>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4" name="Hexagon 13"/>
          <p:cNvSpPr/>
          <p:nvPr/>
        </p:nvSpPr>
        <p:spPr>
          <a:xfrm>
            <a:off x="6021072" y="5438472"/>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5297372" y="5727942"/>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6843014" y="5730629"/>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4524551" y="5674396"/>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788164" y="5425163"/>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311494" y="5730474"/>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7968443" y="5591487"/>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25519" y="5198769"/>
            <a:ext cx="740959" cy="246221"/>
          </a:xfrm>
          <a:prstGeom prst="rect">
            <a:avLst/>
          </a:prstGeom>
          <a:noFill/>
        </p:spPr>
        <p:txBody>
          <a:bodyPr wrap="square" rtlCol="0">
            <a:spAutoFit/>
          </a:bodyPr>
          <a:lstStyle/>
          <a:p>
            <a:r>
              <a:rPr lang="en-US" sz="1000" dirty="0" smtClean="0"/>
              <a:t>Promoters</a:t>
            </a:r>
            <a:endParaRPr lang="en-US" sz="1000" dirty="0"/>
          </a:p>
        </p:txBody>
      </p:sp>
      <p:sp>
        <p:nvSpPr>
          <p:cNvPr id="25" name="Rectangle 24"/>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0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Determination</a:t>
            </a:r>
            <a:endParaRPr lang="en-US" dirty="0"/>
          </a:p>
        </p:txBody>
      </p:sp>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15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47373785"/>
              </p:ext>
            </p:extLst>
          </p:nvPr>
        </p:nvGraphicFramePr>
        <p:xfrm>
          <a:off x="857089" y="2015542"/>
          <a:ext cx="4222751" cy="2750130"/>
        </p:xfrm>
        <a:graphic>
          <a:graphicData uri="http://schemas.openxmlformats.org/drawingml/2006/table">
            <a:tbl>
              <a:tblPr>
                <a:tableStyleId>{5C22544A-7EE6-4342-B048-85BDC9FD1C3A}</a:tableStyleId>
              </a:tblPr>
              <a:tblGrid>
                <a:gridCol w="2080597"/>
                <a:gridCol w="1071077"/>
                <a:gridCol w="1071077"/>
              </a:tblGrid>
              <a:tr h="611140">
                <a:tc>
                  <a:txBody>
                    <a:bodyPr/>
                    <a:lstStyle/>
                    <a:p>
                      <a:pPr algn="l" fontAlgn="b"/>
                      <a:r>
                        <a:rPr lang="en-US" sz="1600" b="1" u="none" strike="noStrike" dirty="0" smtClean="0">
                          <a:solidFill>
                            <a:schemeClr val="bg1"/>
                          </a:solidFill>
                          <a:effectLst/>
                        </a:rPr>
                        <a:t>  Support </a:t>
                      </a:r>
                      <a:r>
                        <a:rPr lang="en-US" sz="1600" b="1" u="none" strike="noStrike" dirty="0">
                          <a:solidFill>
                            <a:schemeClr val="bg1"/>
                          </a:solidFill>
                          <a:effectLst/>
                        </a:rPr>
                        <a:t>Descriptor</a:t>
                      </a:r>
                      <a:endParaRPr lang="en-U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600" b="1" u="none" strike="noStrike" dirty="0">
                          <a:solidFill>
                            <a:schemeClr val="bg1"/>
                          </a:solidFill>
                          <a:effectLst/>
                        </a:rPr>
                        <a:t>MSE</a:t>
                      </a:r>
                      <a:endParaRPr lang="en-U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is-IS" sz="1600" b="1" u="none" strike="noStrike" dirty="0" smtClean="0">
                          <a:solidFill>
                            <a:schemeClr val="bg1"/>
                          </a:solidFill>
                          <a:effectLst/>
                        </a:rPr>
                        <a:t>R</a:t>
                      </a:r>
                      <a:r>
                        <a:rPr lang="is-IS" sz="1600" b="1" u="none" strike="noStrike" baseline="30000" dirty="0" smtClean="0">
                          <a:solidFill>
                            <a:schemeClr val="bg1"/>
                          </a:solidFill>
                          <a:effectLst/>
                        </a:rPr>
                        <a:t>2</a:t>
                      </a:r>
                      <a:endParaRPr lang="is-IS" sz="1600" b="1" i="0" u="none" strike="noStrike" dirty="0">
                        <a:solidFill>
                          <a:schemeClr val="bg1"/>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1"/>
                    </a:solidFill>
                  </a:tcPr>
                </a:tc>
              </a:tr>
              <a:tr h="305570">
                <a:tc>
                  <a:txBody>
                    <a:bodyPr/>
                    <a:lstStyle/>
                    <a:p>
                      <a:pPr algn="l" fontAlgn="b"/>
                      <a:r>
                        <a:rPr lang="en-US" sz="1600" u="none" strike="noStrike" dirty="0">
                          <a:effectLst/>
                        </a:rPr>
                        <a:t>First Ionization Energy</a:t>
                      </a:r>
                      <a:endParaRPr lang="en-US" sz="1600" b="0" i="0" u="none" strike="noStrike" dirty="0">
                        <a:solidFill>
                          <a:srgbClr val="000000"/>
                        </a:solidFill>
                        <a:effectLst/>
                        <a:latin typeface="Calibri" charset="0"/>
                      </a:endParaRPr>
                    </a:p>
                  </a:txBody>
                  <a:tcPr marL="73152" marR="6350" marB="0" anchor="ctr">
                    <a:lnT w="12700" cap="flat" cmpd="sng" algn="ctr">
                      <a:solidFill>
                        <a:schemeClr val="tx1"/>
                      </a:solidFill>
                      <a:prstDash val="solid"/>
                      <a:round/>
                      <a:headEnd type="none" w="med" len="med"/>
                      <a:tailEnd type="none" w="med" len="med"/>
                    </a:lnT>
                    <a:noFill/>
                  </a:tcPr>
                </a:tc>
                <a:tc>
                  <a:txBody>
                    <a:bodyPr/>
                    <a:lstStyle/>
                    <a:p>
                      <a:pPr algn="ctr" fontAlgn="b"/>
                      <a:r>
                        <a:rPr lang="hr-HR" sz="1600" u="none" strike="noStrike" dirty="0">
                          <a:effectLst/>
                        </a:rPr>
                        <a:t>0.26</a:t>
                      </a:r>
                      <a:endParaRPr lang="hr-HR"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a:effectLst/>
                        </a:rPr>
                        <a:t>0.93</a:t>
                      </a:r>
                      <a:endParaRPr lang="nb-NO"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r>
              <a:tr h="305570">
                <a:tc>
                  <a:txBody>
                    <a:bodyPr/>
                    <a:lstStyle/>
                    <a:p>
                      <a:pPr algn="l" fontAlgn="b"/>
                      <a:r>
                        <a:rPr lang="en-US" sz="1600" u="none" strike="noStrike" dirty="0">
                          <a:effectLst/>
                        </a:rPr>
                        <a:t>Electronegativity</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0.29</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0.93</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MW of Metal Oxide</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0.32</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MW of Metal</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0.33</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0.91</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Highest Oxidation State</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0.36</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0.91</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a:effectLst/>
                        </a:rPr>
                        <a:t>Reduction Potential</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0.38</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smtClean="0">
                          <a:effectLst/>
                        </a:rPr>
                        <a:t>0.90</a:t>
                      </a:r>
                      <a:endParaRPr lang="nb-NO" sz="1600" b="0" i="0" u="none" strike="noStrike" dirty="0">
                        <a:solidFill>
                          <a:srgbClr val="000000"/>
                        </a:solidFill>
                        <a:effectLst/>
                        <a:latin typeface="Calibri" charset="0"/>
                      </a:endParaRPr>
                    </a:p>
                  </a:txBody>
                  <a:tcPr marL="6350" marR="6350" marT="6350" marB="0" anchor="ctr">
                    <a:noFill/>
                  </a:tcPr>
                </a:tc>
              </a:tr>
              <a:tr h="305570">
                <a:tc>
                  <a:txBody>
                    <a:bodyPr/>
                    <a:lstStyle/>
                    <a:p>
                      <a:pPr algn="l" fontAlgn="b"/>
                      <a:r>
                        <a:rPr lang="en-US" sz="1600" u="none" strike="noStrike" dirty="0">
                          <a:effectLst/>
                        </a:rPr>
                        <a:t>Lowest Reduction State</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uk-UA" sz="1600" u="none" strike="noStrike" dirty="0">
                          <a:effectLst/>
                        </a:rPr>
                        <a:t>0.39</a:t>
                      </a:r>
                      <a:endParaRPr lang="uk-UA"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smtClean="0">
                          <a:effectLst/>
                        </a:rPr>
                        <a:t>0.90</a:t>
                      </a:r>
                      <a:endParaRPr lang="nb-NO" sz="1600" b="0" i="0" u="none" strike="noStrike" dirty="0">
                        <a:solidFill>
                          <a:srgbClr val="000000"/>
                        </a:solidFill>
                        <a:effectLst/>
                        <a:latin typeface="Calibri" charset="0"/>
                      </a:endParaRPr>
                    </a:p>
                  </a:txBody>
                  <a:tcPr marL="6350" marR="6350" marT="6350" marB="0" anchor="c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67445637"/>
              </p:ext>
            </p:extLst>
          </p:nvPr>
        </p:nvGraphicFramePr>
        <p:xfrm>
          <a:off x="6835463" y="2022903"/>
          <a:ext cx="4241639" cy="2643910"/>
        </p:xfrm>
        <a:graphic>
          <a:graphicData uri="http://schemas.openxmlformats.org/drawingml/2006/table">
            <a:tbl>
              <a:tblPr>
                <a:tableStyleId>{5C22544A-7EE6-4342-B048-85BDC9FD1C3A}</a:tableStyleId>
              </a:tblPr>
              <a:tblGrid>
                <a:gridCol w="2272357"/>
                <a:gridCol w="984641"/>
                <a:gridCol w="984641"/>
              </a:tblGrid>
              <a:tr h="581386">
                <a:tc>
                  <a:txBody>
                    <a:bodyPr/>
                    <a:lstStyle/>
                    <a:p>
                      <a:pPr algn="l" fontAlgn="b"/>
                      <a:r>
                        <a:rPr lang="en-US" sz="1600" b="1" u="none" strike="noStrike" dirty="0" smtClean="0">
                          <a:effectLst/>
                        </a:rPr>
                        <a:t>  Promoter </a:t>
                      </a:r>
                      <a:r>
                        <a:rPr lang="en-US" sz="1600" b="1" u="none" strike="noStrike" dirty="0">
                          <a:effectLst/>
                        </a:rPr>
                        <a:t>Descriptor</a:t>
                      </a:r>
                      <a:endParaRPr lang="en-US" sz="16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600" b="1" u="none" strike="noStrike" dirty="0">
                          <a:effectLst/>
                        </a:rPr>
                        <a:t>MSE</a:t>
                      </a:r>
                      <a:endParaRPr lang="en-US" sz="16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is-IS" sz="1600" b="1" i="0" u="none" strike="noStrike" dirty="0" smtClean="0">
                          <a:solidFill>
                            <a:schemeClr val="dk1"/>
                          </a:solidFill>
                          <a:effectLst/>
                          <a:latin typeface="+mn-lt"/>
                        </a:rPr>
                        <a:t>R</a:t>
                      </a:r>
                      <a:r>
                        <a:rPr lang="is-IS" sz="1600" b="1" i="0" u="none" strike="noStrike" baseline="30000" dirty="0" smtClean="0">
                          <a:solidFill>
                            <a:schemeClr val="dk1"/>
                          </a:solidFill>
                          <a:effectLst/>
                          <a:latin typeface="+mn-lt"/>
                        </a:rPr>
                        <a:t>2</a:t>
                      </a:r>
                      <a:endParaRPr lang="is-IS" sz="16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accent4">
                        <a:lumMod val="60000"/>
                        <a:lumOff val="40000"/>
                      </a:schemeClr>
                    </a:solidFill>
                  </a:tcPr>
                </a:tc>
              </a:tr>
              <a:tr h="318366">
                <a:tc>
                  <a:txBody>
                    <a:bodyPr/>
                    <a:lstStyle/>
                    <a:p>
                      <a:pPr algn="l" fontAlgn="b"/>
                      <a:r>
                        <a:rPr lang="en-US" sz="1600" u="none" strike="noStrike" dirty="0">
                          <a:effectLst/>
                        </a:rPr>
                        <a:t>Charge/Ionic Radius</a:t>
                      </a:r>
                      <a:endParaRPr lang="en-US" sz="1600" b="0" i="0" u="none" strike="noStrike" dirty="0">
                        <a:solidFill>
                          <a:srgbClr val="000000"/>
                        </a:solidFill>
                        <a:effectLst/>
                        <a:latin typeface="Calibri" charset="0"/>
                      </a:endParaRPr>
                    </a:p>
                  </a:txBody>
                  <a:tcPr marL="73152" marR="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smtClean="0">
                          <a:effectLst/>
                        </a:rPr>
                        <a:t>0.275</a:t>
                      </a:r>
                      <a:endParaRPr lang="nb-NO"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600" u="none" strike="noStrike" dirty="0">
                          <a:effectLst/>
                        </a:rPr>
                        <a:t>0.93</a:t>
                      </a:r>
                      <a:endParaRPr lang="nb-NO" sz="1600" b="0" i="0" u="none" strike="noStrike" dirty="0">
                        <a:solidFill>
                          <a:srgbClr val="000000"/>
                        </a:solidFill>
                        <a:effectLst/>
                        <a:latin typeface="Calibri" charset="0"/>
                      </a:endParaRPr>
                    </a:p>
                  </a:txBody>
                  <a:tcPr marL="6350" marR="6350" marB="0" anchor="ctr">
                    <a:lnT w="12700" cap="flat" cmpd="sng" algn="ctr">
                      <a:solidFill>
                        <a:schemeClr val="tx1"/>
                      </a:solidFill>
                      <a:prstDash val="solid"/>
                      <a:round/>
                      <a:headEnd type="none" w="med" len="med"/>
                      <a:tailEnd type="none" w="med" len="med"/>
                    </a:lnT>
                    <a:noFill/>
                  </a:tcPr>
                </a:tc>
              </a:tr>
              <a:tr h="290693">
                <a:tc>
                  <a:txBody>
                    <a:bodyPr/>
                    <a:lstStyle/>
                    <a:p>
                      <a:pPr algn="l" fontAlgn="b"/>
                      <a:r>
                        <a:rPr lang="en-US" sz="1600" u="none" strike="noStrike" dirty="0">
                          <a:effectLst/>
                        </a:rPr>
                        <a:t>Electronegativity</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smtClean="0">
                          <a:effectLst/>
                        </a:rPr>
                        <a:t>0.296</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290693">
                <a:tc>
                  <a:txBody>
                    <a:bodyPr/>
                    <a:lstStyle/>
                    <a:p>
                      <a:pPr algn="l" fontAlgn="b"/>
                      <a:r>
                        <a:rPr lang="en-US" sz="1600" u="none" strike="noStrike">
                          <a:effectLst/>
                        </a:rPr>
                        <a:t>First Ionization Energy</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smtClean="0">
                          <a:effectLst/>
                        </a:rPr>
                        <a:t>0.300</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290693">
                <a:tc>
                  <a:txBody>
                    <a:bodyPr/>
                    <a:lstStyle/>
                    <a:p>
                      <a:pPr algn="l" fontAlgn="b"/>
                      <a:r>
                        <a:rPr lang="en-US" sz="1600" u="none" strike="noStrike">
                          <a:effectLst/>
                        </a:rPr>
                        <a:t>Reduction Potential</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0.302</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290693">
                <a:tc>
                  <a:txBody>
                    <a:bodyPr/>
                    <a:lstStyle/>
                    <a:p>
                      <a:pPr algn="l" fontAlgn="b"/>
                      <a:r>
                        <a:rPr lang="en-US" sz="1600" u="none" strike="noStrike">
                          <a:effectLst/>
                        </a:rPr>
                        <a:t>Molecular Weight</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pl-PL" sz="1600" u="none" strike="noStrike">
                          <a:effectLst/>
                        </a:rPr>
                        <a:t>0.306</a:t>
                      </a:r>
                      <a:endParaRPr lang="pl-PL" sz="16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r h="290693">
                <a:tc>
                  <a:txBody>
                    <a:bodyPr/>
                    <a:lstStyle/>
                    <a:p>
                      <a:pPr algn="l" fontAlgn="b"/>
                      <a:r>
                        <a:rPr lang="en-US" sz="1600" u="none" strike="noStrike">
                          <a:effectLst/>
                        </a:rPr>
                        <a:t>Most Reduced State</a:t>
                      </a:r>
                      <a:endParaRPr lang="en-US" sz="1600" b="0" i="0" u="none" strike="noStrike">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0.312</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a:effectLst/>
                        </a:rPr>
                        <a:t>0.92</a:t>
                      </a:r>
                      <a:endParaRPr lang="nb-NO" sz="1600" b="0" i="0" u="none" strike="noStrike">
                        <a:solidFill>
                          <a:srgbClr val="000000"/>
                        </a:solidFill>
                        <a:effectLst/>
                        <a:latin typeface="Calibri" charset="0"/>
                      </a:endParaRPr>
                    </a:p>
                  </a:txBody>
                  <a:tcPr marL="6350" marR="6350" marT="6350" marB="0" anchor="ctr">
                    <a:noFill/>
                  </a:tcPr>
                </a:tc>
              </a:tr>
              <a:tr h="290693">
                <a:tc>
                  <a:txBody>
                    <a:bodyPr/>
                    <a:lstStyle/>
                    <a:p>
                      <a:pPr algn="l" fontAlgn="b"/>
                      <a:r>
                        <a:rPr lang="en-US" sz="1600" u="none" strike="noStrike" dirty="0">
                          <a:effectLst/>
                        </a:rPr>
                        <a:t>Most Oxidized State</a:t>
                      </a:r>
                      <a:endParaRPr lang="en-US" sz="1600" b="0" i="0" u="none" strike="noStrike" dirty="0">
                        <a:solidFill>
                          <a:srgbClr val="000000"/>
                        </a:solidFill>
                        <a:effectLst/>
                        <a:latin typeface="Calibri" charset="0"/>
                      </a:endParaRPr>
                    </a:p>
                  </a:txBody>
                  <a:tcPr marL="73152" marR="6350" marT="6350" marB="0" anchor="ctr">
                    <a:noFill/>
                  </a:tcPr>
                </a:tc>
                <a:tc>
                  <a:txBody>
                    <a:bodyPr/>
                    <a:lstStyle/>
                    <a:p>
                      <a:pPr algn="ctr" fontAlgn="b"/>
                      <a:r>
                        <a:rPr lang="nb-NO" sz="1600" u="none" strike="noStrike" dirty="0">
                          <a:effectLst/>
                        </a:rPr>
                        <a:t>0.315</a:t>
                      </a:r>
                      <a:endParaRPr lang="nb-NO"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u="none" strike="noStrike" dirty="0">
                          <a:effectLst/>
                        </a:rPr>
                        <a:t>0.92</a:t>
                      </a:r>
                      <a:endParaRPr lang="nb-NO" sz="1600" b="0" i="0" u="none" strike="noStrike" dirty="0">
                        <a:solidFill>
                          <a:srgbClr val="000000"/>
                        </a:solidFill>
                        <a:effectLst/>
                        <a:latin typeface="Calibri" charset="0"/>
                      </a:endParaRPr>
                    </a:p>
                  </a:txBody>
                  <a:tcPr marL="6350" marR="6350" marT="6350" marB="0" anchor="ctr">
                    <a:noFill/>
                  </a:tcPr>
                </a:tc>
              </a:tr>
            </a:tbl>
          </a:graphicData>
        </a:graphic>
      </p:graphicFrame>
      <p:sp>
        <p:nvSpPr>
          <p:cNvPr id="7" name="Rectangle 6"/>
          <p:cNvSpPr/>
          <p:nvPr/>
        </p:nvSpPr>
        <p:spPr>
          <a:xfrm>
            <a:off x="6835462" y="2666551"/>
            <a:ext cx="4241640" cy="54701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57088" y="2679554"/>
            <a:ext cx="4222752" cy="5524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3105281" y="5864807"/>
            <a:ext cx="5328250" cy="326708"/>
          </a:xfrm>
          <a:prstGeom prst="parallelogram">
            <a:avLst>
              <a:gd name="adj" fmla="val 46612"/>
            </a:avLst>
          </a:prstGeom>
          <a:gradFill flip="none" rotWithShape="1">
            <a:gsLst>
              <a:gs pos="0">
                <a:schemeClr val="accent5">
                  <a:lumMod val="50000"/>
                </a:schemeClr>
              </a:gs>
              <a:gs pos="50000">
                <a:schemeClr val="accent1">
                  <a:lumMod val="74000"/>
                  <a:lumOff val="26000"/>
                </a:schemeClr>
              </a:gs>
              <a:gs pos="100000">
                <a:schemeClr val="accent1">
                  <a:lumMod val="60000"/>
                  <a:lumOff val="4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Support</a:t>
            </a:r>
            <a:endParaRPr lang="en-US" dirty="0"/>
          </a:p>
        </p:txBody>
      </p:sp>
      <p:sp>
        <p:nvSpPr>
          <p:cNvPr id="11" name="Trapezoid 10"/>
          <p:cNvSpPr/>
          <p:nvPr/>
        </p:nvSpPr>
        <p:spPr>
          <a:xfrm>
            <a:off x="3536109" y="5558200"/>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2" name="Trapezoid 11"/>
          <p:cNvSpPr/>
          <p:nvPr/>
        </p:nvSpPr>
        <p:spPr>
          <a:xfrm>
            <a:off x="5313642" y="5551903"/>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3" name="Trapezoid 12"/>
          <p:cNvSpPr/>
          <p:nvPr/>
        </p:nvSpPr>
        <p:spPr>
          <a:xfrm>
            <a:off x="7055617" y="5554667"/>
            <a:ext cx="1079640" cy="302779"/>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1000" dirty="0" smtClean="0">
                <a:solidFill>
                  <a:schemeClr val="tx1"/>
                </a:solidFill>
              </a:rPr>
              <a:t>Primary Metal</a:t>
            </a:r>
            <a:endParaRPr lang="en-US" sz="1000" dirty="0">
              <a:solidFill>
                <a:schemeClr val="tx1"/>
              </a:solidFill>
            </a:endParaRPr>
          </a:p>
        </p:txBody>
      </p:sp>
      <p:sp>
        <p:nvSpPr>
          <p:cNvPr id="14" name="Hexagon 13"/>
          <p:cNvSpPr/>
          <p:nvPr/>
        </p:nvSpPr>
        <p:spPr>
          <a:xfrm>
            <a:off x="6021072" y="5438472"/>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5297372" y="5727942"/>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6843014" y="5730629"/>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4524551" y="5674396"/>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788164" y="5425163"/>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311494" y="5730474"/>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7968443" y="5591487"/>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25519" y="5198769"/>
            <a:ext cx="740959" cy="246221"/>
          </a:xfrm>
          <a:prstGeom prst="rect">
            <a:avLst/>
          </a:prstGeom>
          <a:noFill/>
        </p:spPr>
        <p:txBody>
          <a:bodyPr wrap="square" rtlCol="0">
            <a:spAutoFit/>
          </a:bodyPr>
          <a:lstStyle/>
          <a:p>
            <a:r>
              <a:rPr lang="en-US" sz="1000" dirty="0" smtClean="0"/>
              <a:t>Promoters</a:t>
            </a:r>
            <a:endParaRPr lang="en-US" sz="1000" dirty="0"/>
          </a:p>
        </p:txBody>
      </p:sp>
      <p:sp>
        <p:nvSpPr>
          <p:cNvPr id="25" name="Rectangle 24"/>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746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space: </a:t>
            </a:r>
            <a:br>
              <a:rPr lang="en-US" dirty="0" smtClean="0"/>
            </a:br>
            <a:r>
              <a:rPr lang="en-US" sz="3600" dirty="0" smtClean="0"/>
              <a:t>Attribute Representation</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1451691331"/>
              </p:ext>
            </p:extLst>
          </p:nvPr>
        </p:nvGraphicFramePr>
        <p:xfrm>
          <a:off x="4816248" y="1510516"/>
          <a:ext cx="6667499" cy="5015436"/>
        </p:xfrm>
        <a:graphic>
          <a:graphicData uri="http://schemas.openxmlformats.org/drawingml/2006/table">
            <a:tbl>
              <a:tblPr>
                <a:tableStyleId>{5C22544A-7EE6-4342-B048-85BDC9FD1C3A}</a:tableStyleId>
              </a:tblPr>
              <a:tblGrid>
                <a:gridCol w="2903483"/>
                <a:gridCol w="1324303"/>
                <a:gridCol w="1307855"/>
                <a:gridCol w="1131858"/>
              </a:tblGrid>
              <a:tr h="4921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l" fontAlgn="b"/>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Minimum</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Maximum</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66075">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l" fontAlgn="b"/>
                      <a:r>
                        <a:rPr lang="mr-IN" sz="1400" u="none" strike="noStrike" dirty="0" smtClean="0">
                          <a:effectLst/>
                        </a:rPr>
                        <a:t>(</a:t>
                      </a:r>
                      <a:r>
                        <a:rPr lang="mr-IN" sz="1400" u="none" strike="noStrike" dirty="0" err="1">
                          <a:effectLst/>
                        </a:rPr>
                        <a:t>eV</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mr-IN" sz="1400" u="none" strike="noStrike" dirty="0">
                          <a:effectLst/>
                        </a:rPr>
                        <a:t>-6.46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mr-IN" sz="1400" u="none" strike="noStrike" dirty="0">
                          <a:effectLst/>
                        </a:rPr>
                        <a:t>-3.06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66075">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l" fontAlgn="b"/>
                      <a:r>
                        <a:rPr lang="mr-IN" sz="1400" u="none" strike="noStrike" dirty="0" smtClean="0">
                          <a:effectLst/>
                        </a:rPr>
                        <a:t>(</a:t>
                      </a:r>
                      <a:r>
                        <a:rPr lang="mr-IN" sz="1400" u="none" strike="noStrike" dirty="0" err="1">
                          <a:effectLst/>
                        </a:rPr>
                        <a:t>wt</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nb-NO" sz="1400" u="none" strike="noStrike" dirty="0">
                          <a:effectLst/>
                        </a:rPr>
                        <a:t>0.1</a:t>
                      </a:r>
                      <a:endParaRPr lang="nb-NO"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uk-UA" sz="1400" u="none" strike="noStrike" dirty="0">
                          <a:effectLst/>
                        </a:rPr>
                        <a:t>39.8</a:t>
                      </a:r>
                      <a:endParaRPr lang="uk-UA" sz="1400" b="0" i="0" u="none" strike="noStrike" dirty="0">
                        <a:solidFill>
                          <a:srgbClr val="000000"/>
                        </a:solidFill>
                        <a:effectLst/>
                        <a:latin typeface="Calibri" charset="0"/>
                      </a:endParaRPr>
                    </a:p>
                  </a:txBody>
                  <a:tcPr marL="6350" marR="6350" marT="6350" marB="0" anchor="ctr">
                    <a:lnB w="12700" cmpd="sng">
                      <a:noFill/>
                    </a:lnB>
                    <a:noFill/>
                  </a:tcPr>
                </a:tc>
              </a:tr>
              <a:tr h="266075">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l" fontAlgn="b"/>
                      <a:r>
                        <a:rPr lang="en-US" sz="1400" u="none" strike="noStrike" dirty="0" smtClean="0">
                          <a:effectLst/>
                        </a:rPr>
                        <a:t>(</a:t>
                      </a:r>
                      <a:r>
                        <a:rPr lang="en-US" sz="1400" u="none" strike="noStrike" dirty="0">
                          <a:effectLst/>
                        </a:rPr>
                        <a:t>charge/pm)</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mr-IN" sz="1400" u="none" strike="noStrike">
                          <a:effectLst/>
                        </a:rPr>
                        <a:t>0.06 (0)</a:t>
                      </a:r>
                      <a:endParaRPr lang="mr-IN" sz="1400" b="0" i="0" u="none" strike="noStrike">
                        <a:solidFill>
                          <a:srgbClr val="000000"/>
                        </a:solidFill>
                        <a:effectLst/>
                        <a:latin typeface="Calibri" charset="0"/>
                      </a:endParaRPr>
                    </a:p>
                  </a:txBody>
                  <a:tcPr marL="6350" marR="6350" marT="6350" marB="0" anchor="ctr">
                    <a:lnT w="12700" cmpd="sng">
                      <a:noFill/>
                    </a:lnT>
                    <a:noFill/>
                  </a:tcPr>
                </a:tc>
                <a:tc>
                  <a:txBody>
                    <a:bodyPr/>
                    <a:lstStyle/>
                    <a:p>
                      <a:pPr algn="ctr" fontAlgn="b"/>
                      <a:r>
                        <a:rPr lang="nb-NO" sz="1400" u="none" strike="noStrike" dirty="0">
                          <a:effectLst/>
                        </a:rPr>
                        <a:t>1.52</a:t>
                      </a:r>
                      <a:endParaRPr lang="nb-NO" sz="1400" b="0" i="0" u="none" strike="noStrike" dirty="0">
                        <a:solidFill>
                          <a:srgbClr val="000000"/>
                        </a:solidFill>
                        <a:effectLst/>
                        <a:latin typeface="Calibri" charset="0"/>
                      </a:endParaRPr>
                    </a:p>
                  </a:txBody>
                  <a:tcPr marL="6350" marR="6350" marT="6350" marB="0" anchor="ctr">
                    <a:lnT w="12700" cmpd="sng">
                      <a:noFill/>
                    </a:lnT>
                    <a:noFill/>
                  </a:tcPr>
                </a:tc>
              </a:tr>
              <a:tr h="266075">
                <a:tc>
                  <a:txBody>
                    <a:bodyPr/>
                    <a:lstStyle/>
                    <a:p>
                      <a:pPr algn="l" fontAlgn="b"/>
                      <a:r>
                        <a:rPr lang="en-US" sz="1400" u="none" strike="noStrike">
                          <a:effectLst/>
                        </a:rPr>
                        <a:t>Promoter Electronegativity</a:t>
                      </a:r>
                      <a:endParaRPr lang="en-US" sz="1400" b="0" i="0" u="none" strike="noStrike">
                        <a:solidFill>
                          <a:srgbClr val="000000"/>
                        </a:solidFill>
                        <a:effectLst/>
                        <a:latin typeface="Calibri" charset="0"/>
                      </a:endParaRPr>
                    </a:p>
                  </a:txBody>
                  <a:tcPr marL="6350" marR="6350" marT="6350" marB="0" anchor="ctr">
                    <a:noFill/>
                  </a:tcPr>
                </a:tc>
                <a:tc>
                  <a:txBody>
                    <a:bodyPr/>
                    <a:lstStyle/>
                    <a:p>
                      <a:pPr algn="l" fontAlgn="b"/>
                      <a:r>
                        <a:rPr lang="en-US" sz="1400" u="none" strike="noStrike" dirty="0" smtClean="0">
                          <a:effectLst/>
                        </a:rPr>
                        <a:t>(</a:t>
                      </a:r>
                      <a:r>
                        <a:rPr lang="en-US" sz="1400" u="none" strike="noStrike" dirty="0">
                          <a:effectLst/>
                        </a:rPr>
                        <a:t>Pauling Scale)</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fi-FI" sz="1400" u="none" strike="noStrike">
                          <a:effectLst/>
                        </a:rPr>
                        <a:t>0.79 (0) </a:t>
                      </a:r>
                      <a:endParaRPr lang="fi-FI"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1.91</a:t>
                      </a:r>
                      <a:endParaRPr lang="nb-NO"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Promoter Loading</a:t>
                      </a:r>
                      <a:endParaRPr lang="en-US" sz="1400" b="0" i="0" u="none" strike="noStrike">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wt</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20</a:t>
                      </a:r>
                      <a:endParaRPr lang="is-IS"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kJ</a:t>
                      </a:r>
                      <a:r>
                        <a:rPr lang="mr-IN" sz="1400" u="none" strike="noStrike" dirty="0">
                          <a:effectLst/>
                        </a:rPr>
                        <a:t>/</a:t>
                      </a:r>
                      <a:r>
                        <a:rPr lang="mr-IN" sz="1400" u="none" strike="noStrike" dirty="0" err="1">
                          <a:effectLst/>
                        </a:rPr>
                        <a:t>mol</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hr-HR" sz="1400" u="none" strike="noStrike">
                          <a:effectLst/>
                        </a:rPr>
                        <a:t>534.40</a:t>
                      </a:r>
                      <a:endParaRPr lang="hr-HR"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786.50</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l" fontAlgn="b"/>
                      <a:r>
                        <a:rPr lang="en-US" sz="1400" u="none" strike="noStrike" dirty="0" smtClean="0">
                          <a:effectLst/>
                        </a:rPr>
                        <a:t>(</a:t>
                      </a:r>
                      <a:r>
                        <a:rPr lang="en-US" sz="1400" u="none" strike="noStrike" dirty="0">
                          <a:effectLst/>
                        </a:rPr>
                        <a:t>Pauling Scale)</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u="none" strike="noStrike" dirty="0">
                          <a:effectLst/>
                        </a:rPr>
                        <a:t>1.1</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u="none" strike="noStrike" dirty="0">
                          <a:effectLst/>
                        </a:rPr>
                        <a:t>1.9</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dirty="0">
                          <a:effectLst/>
                        </a:rPr>
                        <a:t>Synthesis Method</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gridSpan="2">
                  <a:txBody>
                    <a:bodyPr/>
                    <a:lstStyle/>
                    <a:p>
                      <a:pPr algn="ctr" fontAlgn="b"/>
                      <a:r>
                        <a:rPr lang="en-US" sz="1400" u="none" strike="noStrike" dirty="0">
                          <a:effectLst/>
                        </a:rPr>
                        <a:t>IWI, WI, CI, SI, HDP, FSP, DP</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hMerge="1">
                  <a:txBody>
                    <a:bodyPr/>
                    <a:lstStyle/>
                    <a:p>
                      <a:endParaRPr lang="en-US"/>
                    </a:p>
                  </a:txBody>
                  <a:tcPr/>
                </a:tc>
              </a:tr>
              <a:tr h="266075">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en-US" sz="1400" u="none" strike="noStrike" dirty="0" smtClean="0">
                          <a:effectLst/>
                        </a:rPr>
                        <a:t>(</a:t>
                      </a:r>
                      <a:r>
                        <a:rPr lang="en-US" sz="1400" u="none" strike="noStrike" dirty="0">
                          <a:effectLst/>
                        </a:rPr>
                        <a:t>Celsius)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u="none" strike="noStrike" dirty="0">
                          <a:effectLst/>
                        </a:rPr>
                        <a:t>25</a:t>
                      </a:r>
                      <a:endParaRPr lang="is-I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650</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l" fontAlgn="b"/>
                      <a:r>
                        <a:rPr lang="en-US" sz="1400" u="none" strike="noStrike" dirty="0" smtClean="0">
                          <a:effectLst/>
                        </a:rPr>
                        <a:t>(</a:t>
                      </a:r>
                      <a:r>
                        <a:rPr lang="en-US" sz="1400" u="none" strike="noStrike" dirty="0">
                          <a:effectLst/>
                        </a:rPr>
                        <a:t>hours)</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u="none" strike="noStrike" dirty="0">
                          <a:effectLst/>
                        </a:rPr>
                        <a:t>10</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endParaRPr lang="is-I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is-IS" sz="1400" b="0" i="0" u="none" strike="noStrike">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4" name="Slide Number Placeholder 3"/>
          <p:cNvSpPr>
            <a:spLocks noGrp="1"/>
          </p:cNvSpPr>
          <p:nvPr>
            <p:ph type="sldNum" sz="quarter" idx="12"/>
          </p:nvPr>
        </p:nvSpPr>
        <p:spPr>
          <a:xfrm>
            <a:off x="9229725" y="6356352"/>
            <a:ext cx="2743200" cy="365125"/>
          </a:xfrm>
        </p:spPr>
        <p:txBody>
          <a:bodyPr/>
          <a:lstStyle/>
          <a:p>
            <a:fld id="{7FE02735-D6C4-9143-AA7B-CB735DC88641}" type="slidenum">
              <a:rPr lang="en-US" smtClean="0"/>
              <a:t>16</a:t>
            </a:fld>
            <a:endParaRPr lang="en-US"/>
          </a:p>
        </p:txBody>
      </p:sp>
      <p:sp>
        <p:nvSpPr>
          <p:cNvPr id="8" name="Parallelogram 7"/>
          <p:cNvSpPr/>
          <p:nvPr/>
        </p:nvSpPr>
        <p:spPr>
          <a:xfrm>
            <a:off x="377952" y="2790188"/>
            <a:ext cx="3949118" cy="326708"/>
          </a:xfrm>
          <a:prstGeom prst="parallelogram">
            <a:avLst>
              <a:gd name="adj" fmla="val 46612"/>
            </a:avLst>
          </a:prstGeom>
          <a:gradFill flip="none" rotWithShape="1">
            <a:gsLst>
              <a:gs pos="0">
                <a:schemeClr val="accent5">
                  <a:lumMod val="50000"/>
                </a:schemeClr>
              </a:gs>
              <a:gs pos="50000">
                <a:schemeClr val="accent1">
                  <a:lumMod val="74000"/>
                  <a:lumOff val="26000"/>
                </a:schemeClr>
              </a:gs>
              <a:gs pos="100000">
                <a:schemeClr val="accent1">
                  <a:lumMod val="60000"/>
                  <a:lumOff val="4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Support</a:t>
            </a:r>
            <a:endParaRPr lang="en-US" dirty="0"/>
          </a:p>
        </p:txBody>
      </p:sp>
      <p:sp>
        <p:nvSpPr>
          <p:cNvPr id="9" name="Trapezoid 8"/>
          <p:cNvSpPr/>
          <p:nvPr/>
        </p:nvSpPr>
        <p:spPr>
          <a:xfrm>
            <a:off x="750395" y="2526584"/>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4" name="Trapezoid 13"/>
          <p:cNvSpPr/>
          <p:nvPr/>
        </p:nvSpPr>
        <p:spPr>
          <a:xfrm>
            <a:off x="2001034" y="2526313"/>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5" name="Trapezoid 14"/>
          <p:cNvSpPr/>
          <p:nvPr/>
        </p:nvSpPr>
        <p:spPr>
          <a:xfrm>
            <a:off x="3251673" y="2524580"/>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6" name="Hexagon 15"/>
          <p:cNvSpPr/>
          <p:nvPr/>
        </p:nvSpPr>
        <p:spPr>
          <a:xfrm>
            <a:off x="2553047" y="2390128"/>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1986726" y="2631438"/>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096225" y="264970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1506673" y="258043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988472" y="2394200"/>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a:off x="584165" y="265585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a:off x="4007142" y="2531360"/>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74492" y="2181002"/>
            <a:ext cx="740959" cy="246221"/>
          </a:xfrm>
          <a:prstGeom prst="rect">
            <a:avLst/>
          </a:prstGeom>
          <a:noFill/>
        </p:spPr>
        <p:txBody>
          <a:bodyPr wrap="square" rtlCol="0">
            <a:spAutoFit/>
          </a:bodyPr>
          <a:lstStyle/>
          <a:p>
            <a:r>
              <a:rPr lang="en-US" sz="1000" dirty="0" smtClean="0"/>
              <a:t>Promoters</a:t>
            </a:r>
            <a:endParaRPr lang="en-US" sz="1000" dirty="0"/>
          </a:p>
        </p:txBody>
      </p:sp>
      <p:sp>
        <p:nvSpPr>
          <p:cNvPr id="26" name="Left Bracket 25"/>
          <p:cNvSpPr/>
          <p:nvPr/>
        </p:nvSpPr>
        <p:spPr>
          <a:xfrm>
            <a:off x="4618788" y="2062555"/>
            <a:ext cx="141237" cy="486076"/>
          </a:xfrm>
          <a:prstGeom prst="leftBracket">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27" name="Left Bracket 26"/>
          <p:cNvSpPr/>
          <p:nvPr/>
        </p:nvSpPr>
        <p:spPr>
          <a:xfrm>
            <a:off x="4618788" y="2614830"/>
            <a:ext cx="137160" cy="676656"/>
          </a:xfrm>
          <a:prstGeom prst="leftBracket">
            <a:avLst/>
          </a:prstGeom>
          <a:ln w="19050">
            <a:solidFill>
              <a:srgbClr val="EBB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28" name="Left Bracket 27"/>
          <p:cNvSpPr/>
          <p:nvPr/>
        </p:nvSpPr>
        <p:spPr>
          <a:xfrm>
            <a:off x="4618788" y="3369702"/>
            <a:ext cx="137160" cy="448056"/>
          </a:xfrm>
          <a:prstGeom prst="lef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67" name="Rectangle 6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837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space: </a:t>
            </a:r>
            <a:br>
              <a:rPr lang="en-US" dirty="0" smtClean="0"/>
            </a:br>
            <a:r>
              <a:rPr lang="en-US" sz="3600" dirty="0" smtClean="0"/>
              <a:t>Attribute Representation</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332674546"/>
              </p:ext>
            </p:extLst>
          </p:nvPr>
        </p:nvGraphicFramePr>
        <p:xfrm>
          <a:off x="4816248" y="1510516"/>
          <a:ext cx="6667499" cy="5015436"/>
        </p:xfrm>
        <a:graphic>
          <a:graphicData uri="http://schemas.openxmlformats.org/drawingml/2006/table">
            <a:tbl>
              <a:tblPr>
                <a:tableStyleId>{5C22544A-7EE6-4342-B048-85BDC9FD1C3A}</a:tableStyleId>
              </a:tblPr>
              <a:tblGrid>
                <a:gridCol w="2903483"/>
                <a:gridCol w="1324303"/>
                <a:gridCol w="1307855"/>
                <a:gridCol w="1131858"/>
              </a:tblGrid>
              <a:tr h="4921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l" fontAlgn="b"/>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Minimum</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Maximum</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66075">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l" fontAlgn="b"/>
                      <a:r>
                        <a:rPr lang="mr-IN" sz="1400" u="none" strike="noStrike" dirty="0" smtClean="0">
                          <a:effectLst/>
                        </a:rPr>
                        <a:t>(</a:t>
                      </a:r>
                      <a:r>
                        <a:rPr lang="mr-IN" sz="1400" u="none" strike="noStrike" dirty="0" err="1">
                          <a:effectLst/>
                        </a:rPr>
                        <a:t>eV</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u="none" strike="noStrike" dirty="0" smtClean="0">
                          <a:effectLst/>
                        </a:rPr>
                        <a:t>-6.46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b="0" i="0" u="none" strike="noStrike" dirty="0" smtClean="0">
                          <a:solidFill>
                            <a:schemeClr val="dk1"/>
                          </a:solidFill>
                          <a:effectLst/>
                          <a:latin typeface="+mn-lt"/>
                        </a:rPr>
                        <a:t>-3.06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66075">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l" fontAlgn="b"/>
                      <a:r>
                        <a:rPr lang="mr-IN" sz="1400" u="none" strike="noStrike" dirty="0" smtClean="0">
                          <a:effectLst/>
                        </a:rPr>
                        <a:t>(</a:t>
                      </a:r>
                      <a:r>
                        <a:rPr lang="mr-IN" sz="1400" u="none" strike="noStrike" dirty="0" err="1">
                          <a:effectLst/>
                        </a:rPr>
                        <a:t>wt</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nb-NO" sz="1400" u="none" strike="noStrike" dirty="0">
                          <a:effectLst/>
                        </a:rPr>
                        <a:t>0.1</a:t>
                      </a:r>
                      <a:endParaRPr lang="nb-NO"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uk-UA" sz="1400" u="none" strike="noStrike" dirty="0">
                          <a:effectLst/>
                        </a:rPr>
                        <a:t>39.8</a:t>
                      </a:r>
                      <a:endParaRPr lang="uk-UA" sz="1400" b="0" i="0" u="none" strike="noStrike" dirty="0">
                        <a:solidFill>
                          <a:srgbClr val="000000"/>
                        </a:solidFill>
                        <a:effectLst/>
                        <a:latin typeface="Calibri" charset="0"/>
                      </a:endParaRPr>
                    </a:p>
                  </a:txBody>
                  <a:tcPr marL="6350" marR="6350" marT="6350" marB="0" anchor="ctr">
                    <a:lnB w="12700" cmpd="sng">
                      <a:noFill/>
                    </a:lnB>
                    <a:noFill/>
                  </a:tcPr>
                </a:tc>
              </a:tr>
              <a:tr h="266075">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l" fontAlgn="b"/>
                      <a:r>
                        <a:rPr lang="en-US" sz="1400" u="none" strike="noStrike" dirty="0" smtClean="0">
                          <a:effectLst/>
                        </a:rPr>
                        <a:t>(</a:t>
                      </a:r>
                      <a:r>
                        <a:rPr lang="en-US" sz="1400" u="none" strike="noStrike" dirty="0">
                          <a:effectLst/>
                        </a:rPr>
                        <a:t>charge/pm)</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mr-IN" sz="1400" u="none" strike="noStrike">
                          <a:effectLst/>
                        </a:rPr>
                        <a:t>0.06 (0)</a:t>
                      </a:r>
                      <a:endParaRPr lang="mr-IN" sz="1400" b="0" i="0" u="none" strike="noStrike">
                        <a:solidFill>
                          <a:srgbClr val="000000"/>
                        </a:solidFill>
                        <a:effectLst/>
                        <a:latin typeface="Calibri" charset="0"/>
                      </a:endParaRPr>
                    </a:p>
                  </a:txBody>
                  <a:tcPr marL="6350" marR="6350" marT="6350" marB="0" anchor="ctr">
                    <a:lnT w="12700" cmpd="sng">
                      <a:noFill/>
                    </a:lnT>
                    <a:noFill/>
                  </a:tcPr>
                </a:tc>
                <a:tc>
                  <a:txBody>
                    <a:bodyPr/>
                    <a:lstStyle/>
                    <a:p>
                      <a:pPr algn="ctr" fontAlgn="b"/>
                      <a:r>
                        <a:rPr lang="nb-NO" sz="1400" u="none" strike="noStrike" dirty="0">
                          <a:effectLst/>
                        </a:rPr>
                        <a:t>1.52</a:t>
                      </a:r>
                      <a:endParaRPr lang="nb-NO" sz="1400" b="0" i="0" u="none" strike="noStrike" dirty="0">
                        <a:solidFill>
                          <a:srgbClr val="000000"/>
                        </a:solidFill>
                        <a:effectLst/>
                        <a:latin typeface="Calibri" charset="0"/>
                      </a:endParaRPr>
                    </a:p>
                  </a:txBody>
                  <a:tcPr marL="6350" marR="6350" marT="6350" marB="0" anchor="ctr">
                    <a:lnT w="12700" cmpd="sng">
                      <a:noFill/>
                    </a:lnT>
                    <a:noFill/>
                  </a:tcPr>
                </a:tc>
              </a:tr>
              <a:tr h="266075">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en-US" sz="1400" u="none" strike="noStrike" dirty="0" smtClean="0">
                          <a:effectLst/>
                        </a:rPr>
                        <a:t>(</a:t>
                      </a:r>
                      <a:r>
                        <a:rPr lang="en-US" sz="1400" u="none" strike="noStrike" dirty="0">
                          <a:effectLst/>
                        </a:rPr>
                        <a:t>Pauling Scale)</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fi-FI" sz="1400" u="none" strike="noStrike">
                          <a:effectLst/>
                        </a:rPr>
                        <a:t>0.79 (0) </a:t>
                      </a:r>
                      <a:endParaRPr lang="fi-FI"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1.91</a:t>
                      </a:r>
                      <a:endParaRPr lang="nb-NO"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Promoter Loading</a:t>
                      </a:r>
                      <a:endParaRPr lang="en-US" sz="1400" b="0" i="0" u="none" strike="noStrike">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wt</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20</a:t>
                      </a:r>
                      <a:endParaRPr lang="is-IS"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kJ</a:t>
                      </a:r>
                      <a:r>
                        <a:rPr lang="mr-IN" sz="1400" u="none" strike="noStrike" dirty="0">
                          <a:effectLst/>
                        </a:rPr>
                        <a:t>/</a:t>
                      </a:r>
                      <a:r>
                        <a:rPr lang="mr-IN" sz="1400" u="none" strike="noStrike" dirty="0" err="1">
                          <a:effectLst/>
                        </a:rPr>
                        <a:t>mol</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hr-HR" sz="1400" u="none" strike="noStrike">
                          <a:effectLst/>
                        </a:rPr>
                        <a:t>534.40</a:t>
                      </a:r>
                      <a:endParaRPr lang="hr-HR"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786.50</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l" fontAlgn="b"/>
                      <a:r>
                        <a:rPr lang="en-US" sz="1400" u="none" strike="noStrike" dirty="0" smtClean="0">
                          <a:effectLst/>
                        </a:rPr>
                        <a:t>(</a:t>
                      </a:r>
                      <a:r>
                        <a:rPr lang="en-US" sz="1400" u="none" strike="noStrike" dirty="0">
                          <a:effectLst/>
                        </a:rPr>
                        <a:t>Pauling Scale)</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u="none" strike="noStrike" dirty="0">
                          <a:effectLst/>
                        </a:rPr>
                        <a:t>1.1</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u="none" strike="noStrike" dirty="0">
                          <a:effectLst/>
                        </a:rPr>
                        <a:t>1.9</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dirty="0">
                          <a:effectLst/>
                        </a:rPr>
                        <a:t>Synthesis Method</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gridSpan="2">
                  <a:txBody>
                    <a:bodyPr/>
                    <a:lstStyle/>
                    <a:p>
                      <a:pPr algn="ctr" fontAlgn="b"/>
                      <a:r>
                        <a:rPr lang="en-US" sz="1400" u="none" strike="noStrike" dirty="0">
                          <a:effectLst/>
                        </a:rPr>
                        <a:t>IWI, WI, CI, SI, HDP, FSP, DP</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hMerge="1">
                  <a:txBody>
                    <a:bodyPr/>
                    <a:lstStyle/>
                    <a:p>
                      <a:endParaRPr lang="en-US"/>
                    </a:p>
                  </a:txBody>
                  <a:tcPr/>
                </a:tc>
              </a:tr>
              <a:tr h="266075">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en-US" sz="1400" u="none" strike="noStrike" dirty="0" smtClean="0">
                          <a:effectLst/>
                        </a:rPr>
                        <a:t>(</a:t>
                      </a:r>
                      <a:r>
                        <a:rPr lang="en-US" sz="1400" u="none" strike="noStrike" dirty="0">
                          <a:effectLst/>
                        </a:rPr>
                        <a:t>Celsius)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u="none" strike="noStrike" dirty="0">
                          <a:effectLst/>
                        </a:rPr>
                        <a:t>25</a:t>
                      </a:r>
                      <a:endParaRPr lang="is-I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650</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Calcination Time</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l" fontAlgn="b"/>
                      <a:r>
                        <a:rPr lang="en-US" sz="1400" u="none" strike="noStrike" dirty="0" smtClean="0">
                          <a:effectLst/>
                        </a:rPr>
                        <a:t>(</a:t>
                      </a:r>
                      <a:r>
                        <a:rPr lang="en-US" sz="1400" u="none" strike="noStrike" dirty="0">
                          <a:effectLst/>
                        </a:rPr>
                        <a:t>hours)</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u="none" strike="noStrike" dirty="0">
                          <a:effectLst/>
                        </a:rPr>
                        <a:t>10</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l" fontAlgn="b"/>
                      <a:r>
                        <a:rPr lang="en-US" sz="1400" u="none" strike="noStrike" dirty="0" smtClean="0">
                          <a:effectLst/>
                        </a:rPr>
                        <a:t>(</a:t>
                      </a:r>
                      <a:r>
                        <a:rPr lang="en-US" sz="1400" u="none" strike="noStrike" dirty="0">
                          <a:effectLst/>
                        </a:rPr>
                        <a:t>Kelvin)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u="none" strike="noStrike">
                          <a:effectLst/>
                        </a:rPr>
                        <a:t>423</a:t>
                      </a:r>
                      <a:endParaRPr lang="is-I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u="none" strike="noStrike" dirty="0">
                          <a:effectLst/>
                        </a:rPr>
                        <a:t>623</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60</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0.2</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dirty="0">
                          <a:effectLst/>
                        </a:rPr>
                        <a:t>12</a:t>
                      </a:r>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60</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15</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min</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0.8</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dirty="0">
                          <a:effectLst/>
                        </a:rPr>
                        <a:t>4314</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Total Inlet Flowrate/Catalyst Mass</a:t>
                      </a:r>
                      <a:endParaRPr lang="en-US" sz="1400" b="0" i="0" u="none" strike="noStrike">
                        <a:solidFill>
                          <a:srgbClr val="000000"/>
                        </a:solidFill>
                        <a:effectLst/>
                        <a:latin typeface="Calibri" charset="0"/>
                      </a:endParaRPr>
                    </a:p>
                  </a:txBody>
                  <a:tcPr marL="6350" marR="6350" marT="6350" marB="0" anchor="ctr">
                    <a:noFill/>
                  </a:tcPr>
                </a:tc>
                <a:tc>
                  <a:txBody>
                    <a:bodyPr/>
                    <a:lstStyle/>
                    <a:p>
                      <a:pPr algn="l" fontAlgn="b"/>
                      <a:r>
                        <a:rPr lang="mr-IN" sz="1400" u="none" strike="noStrike" dirty="0" smtClean="0">
                          <a:effectLst/>
                        </a:rPr>
                        <a:t>(</a:t>
                      </a:r>
                      <a:r>
                        <a:rPr lang="mr-IN" sz="1400" u="none" strike="noStrike" dirty="0" err="1">
                          <a:effectLst/>
                        </a:rPr>
                        <a:t>mL</a:t>
                      </a:r>
                      <a:r>
                        <a:rPr lang="mr-IN" sz="1400" u="none" strike="noStrike" dirty="0">
                          <a:effectLst/>
                        </a:rPr>
                        <a:t>/</a:t>
                      </a:r>
                      <a:r>
                        <a:rPr lang="mr-IN" sz="1400" u="none" strike="noStrike" dirty="0" err="1">
                          <a:effectLst/>
                        </a:rPr>
                        <a:t>min</a:t>
                      </a:r>
                      <a:r>
                        <a:rPr lang="mr-IN" sz="1400" u="none" strike="noStrike" dirty="0">
                          <a:effectLst/>
                        </a:rPr>
                        <a:t>/</a:t>
                      </a:r>
                      <a:r>
                        <a:rPr lang="mr-IN" sz="1400" u="none" strike="noStrike" dirty="0" err="1">
                          <a:effectLst/>
                        </a:rPr>
                        <a:t>g</a:t>
                      </a:r>
                      <a:r>
                        <a:rPr lang="mr-IN" sz="1400" u="none" strike="noStrike" dirty="0">
                          <a:effectLst/>
                        </a:rPr>
                        <a:t>)</a:t>
                      </a:r>
                      <a:endParaRPr lang="mr-IN"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0.028</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17.6</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4" name="Slide Number Placeholder 3"/>
          <p:cNvSpPr>
            <a:spLocks noGrp="1"/>
          </p:cNvSpPr>
          <p:nvPr>
            <p:ph type="sldNum" sz="quarter" idx="12"/>
          </p:nvPr>
        </p:nvSpPr>
        <p:spPr>
          <a:xfrm>
            <a:off x="9229725" y="6356352"/>
            <a:ext cx="2743200" cy="365125"/>
          </a:xfrm>
        </p:spPr>
        <p:txBody>
          <a:bodyPr/>
          <a:lstStyle/>
          <a:p>
            <a:fld id="{7FE02735-D6C4-9143-AA7B-CB735DC88641}" type="slidenum">
              <a:rPr lang="en-US" smtClean="0"/>
              <a:t>17</a:t>
            </a:fld>
            <a:endParaRPr lang="en-US"/>
          </a:p>
        </p:txBody>
      </p:sp>
      <p:sp>
        <p:nvSpPr>
          <p:cNvPr id="8" name="Parallelogram 7"/>
          <p:cNvSpPr/>
          <p:nvPr/>
        </p:nvSpPr>
        <p:spPr>
          <a:xfrm>
            <a:off x="377952" y="2790188"/>
            <a:ext cx="3949118" cy="326708"/>
          </a:xfrm>
          <a:prstGeom prst="parallelogram">
            <a:avLst>
              <a:gd name="adj" fmla="val 46612"/>
            </a:avLst>
          </a:prstGeom>
          <a:gradFill flip="none" rotWithShape="1">
            <a:gsLst>
              <a:gs pos="0">
                <a:schemeClr val="accent5">
                  <a:lumMod val="50000"/>
                </a:schemeClr>
              </a:gs>
              <a:gs pos="50000">
                <a:schemeClr val="accent1">
                  <a:lumMod val="74000"/>
                  <a:lumOff val="26000"/>
                </a:schemeClr>
              </a:gs>
              <a:gs pos="100000">
                <a:schemeClr val="accent1">
                  <a:lumMod val="60000"/>
                  <a:lumOff val="4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Support</a:t>
            </a:r>
            <a:endParaRPr lang="en-US" dirty="0"/>
          </a:p>
        </p:txBody>
      </p:sp>
      <p:sp>
        <p:nvSpPr>
          <p:cNvPr id="9" name="Trapezoid 8"/>
          <p:cNvSpPr/>
          <p:nvPr/>
        </p:nvSpPr>
        <p:spPr>
          <a:xfrm>
            <a:off x="750395" y="2526584"/>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4" name="Trapezoid 13"/>
          <p:cNvSpPr/>
          <p:nvPr/>
        </p:nvSpPr>
        <p:spPr>
          <a:xfrm>
            <a:off x="2001034" y="2526313"/>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5" name="Trapezoid 14"/>
          <p:cNvSpPr/>
          <p:nvPr/>
        </p:nvSpPr>
        <p:spPr>
          <a:xfrm>
            <a:off x="3251673" y="2524580"/>
            <a:ext cx="899130" cy="253480"/>
          </a:xfrm>
          <a:prstGeom prst="trapezoid">
            <a:avLst>
              <a:gd name="adj" fmla="val 62209"/>
            </a:avLst>
          </a:prstGeom>
          <a:gradFill flip="none" rotWithShape="1">
            <a:gsLst>
              <a:gs pos="0">
                <a:schemeClr val="bg2">
                  <a:lumMod val="90000"/>
                </a:schemeClr>
              </a:gs>
              <a:gs pos="54000">
                <a:schemeClr val="bg2">
                  <a:lumMod val="75000"/>
                </a:schemeClr>
              </a:gs>
              <a:gs pos="100000">
                <a:schemeClr val="accent3">
                  <a:lumMod val="75000"/>
                  <a:alpha val="55000"/>
                </a:schemeClr>
              </a:gs>
            </a:gsLst>
            <a:lin ang="54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 rtlCol="0" anchor="ctr" anchorCtr="1"/>
          <a:lstStyle/>
          <a:p>
            <a:pPr algn="ctr"/>
            <a:r>
              <a:rPr lang="en-US" sz="800" dirty="0" smtClean="0">
                <a:solidFill>
                  <a:schemeClr val="tx1"/>
                </a:solidFill>
              </a:rPr>
              <a:t>Primary Metal</a:t>
            </a:r>
            <a:endParaRPr lang="en-US" sz="800" dirty="0">
              <a:solidFill>
                <a:schemeClr val="tx1"/>
              </a:solidFill>
            </a:endParaRPr>
          </a:p>
        </p:txBody>
      </p:sp>
      <p:sp>
        <p:nvSpPr>
          <p:cNvPr id="16" name="Hexagon 15"/>
          <p:cNvSpPr/>
          <p:nvPr/>
        </p:nvSpPr>
        <p:spPr>
          <a:xfrm>
            <a:off x="2553047" y="2390128"/>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1986726" y="2631438"/>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096225" y="264970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1506673" y="258043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988472" y="2394200"/>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a:off x="584165" y="2655855"/>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a:off x="4007142" y="2531360"/>
            <a:ext cx="149855" cy="126740"/>
          </a:xfrm>
          <a:prstGeom prst="hexagon">
            <a:avLst/>
          </a:prstGeom>
          <a:gradFill flip="none" rotWithShape="1">
            <a:gsLst>
              <a:gs pos="0">
                <a:schemeClr val="accent4">
                  <a:lumMod val="60000"/>
                  <a:lumOff val="40000"/>
                </a:schemeClr>
              </a:gs>
              <a:gs pos="40000">
                <a:schemeClr val="accent4"/>
              </a:gs>
              <a:gs pos="100000">
                <a:srgbClr val="EBB001"/>
              </a:gs>
            </a:gsLst>
            <a:path path="rect">
              <a:fillToRect l="50000" t="50000" r="50000" b="50000"/>
            </a:path>
            <a:tileRect/>
          </a:gradFill>
          <a:ln>
            <a:solidFill>
              <a:srgbClr val="EBB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74492" y="2181002"/>
            <a:ext cx="740959" cy="246221"/>
          </a:xfrm>
          <a:prstGeom prst="rect">
            <a:avLst/>
          </a:prstGeom>
          <a:noFill/>
        </p:spPr>
        <p:txBody>
          <a:bodyPr wrap="square" rtlCol="0">
            <a:spAutoFit/>
          </a:bodyPr>
          <a:lstStyle/>
          <a:p>
            <a:r>
              <a:rPr lang="en-US" sz="1000" dirty="0" smtClean="0"/>
              <a:t>Promoters</a:t>
            </a:r>
            <a:endParaRPr lang="en-US" sz="1000" dirty="0"/>
          </a:p>
        </p:txBody>
      </p:sp>
      <p:sp>
        <p:nvSpPr>
          <p:cNvPr id="26" name="Left Bracket 25"/>
          <p:cNvSpPr/>
          <p:nvPr/>
        </p:nvSpPr>
        <p:spPr>
          <a:xfrm>
            <a:off x="4618788" y="2062555"/>
            <a:ext cx="141237" cy="486076"/>
          </a:xfrm>
          <a:prstGeom prst="leftBracket">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27" name="Left Bracket 26"/>
          <p:cNvSpPr/>
          <p:nvPr/>
        </p:nvSpPr>
        <p:spPr>
          <a:xfrm>
            <a:off x="4618788" y="2614830"/>
            <a:ext cx="137160" cy="676656"/>
          </a:xfrm>
          <a:prstGeom prst="leftBracket">
            <a:avLst/>
          </a:prstGeom>
          <a:ln w="19050">
            <a:solidFill>
              <a:srgbClr val="EBB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28" name="Left Bracket 27"/>
          <p:cNvSpPr/>
          <p:nvPr/>
        </p:nvSpPr>
        <p:spPr>
          <a:xfrm>
            <a:off x="4618788" y="3369702"/>
            <a:ext cx="137160" cy="448056"/>
          </a:xfrm>
          <a:prstGeom prst="lef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lumOff val="50000"/>
                </a:schemeClr>
              </a:solidFill>
            </a:endParaRPr>
          </a:p>
        </p:txBody>
      </p:sp>
      <p:sp>
        <p:nvSpPr>
          <p:cNvPr id="30" name="Bevel 29"/>
          <p:cNvSpPr/>
          <p:nvPr/>
        </p:nvSpPr>
        <p:spPr>
          <a:xfrm>
            <a:off x="2713896" y="4311445"/>
            <a:ext cx="1128304" cy="1959429"/>
          </a:xfrm>
          <a:prstGeom prst="bevel">
            <a:avLst>
              <a:gd name="adj" fmla="val 6185"/>
            </a:avLst>
          </a:prstGeom>
          <a:gradFill>
            <a:gsLst>
              <a:gs pos="0">
                <a:schemeClr val="tx1">
                  <a:lumMod val="50000"/>
                  <a:lumOff val="50000"/>
                </a:schemeClr>
              </a:gs>
              <a:gs pos="40000">
                <a:srgbClr val="C00000"/>
              </a:gs>
              <a:gs pos="97000">
                <a:schemeClr val="tx1">
                  <a:lumMod val="26000"/>
                  <a:lumOff val="74000"/>
                </a:schemeClr>
              </a:gs>
            </a:gsLst>
            <a:path path="rect">
              <a:fillToRect l="50000" t="50000" r="50000" b="50000"/>
            </a:path>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30"/>
          <p:cNvSpPr/>
          <p:nvPr/>
        </p:nvSpPr>
        <p:spPr>
          <a:xfrm>
            <a:off x="3183107" y="4216396"/>
            <a:ext cx="174947" cy="2152487"/>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chemeClr val="tx1"/>
                </a:solidFill>
              </a:rPr>
              <a:t>Reactor</a:t>
            </a:r>
            <a:endParaRPr lang="en-US" sz="1400" dirty="0">
              <a:solidFill>
                <a:schemeClr val="tx1"/>
              </a:solidFill>
            </a:endParaRPr>
          </a:p>
        </p:txBody>
      </p:sp>
      <p:sp>
        <p:nvSpPr>
          <p:cNvPr id="32" name="Rounded Rectangle 31"/>
          <p:cNvSpPr/>
          <p:nvPr/>
        </p:nvSpPr>
        <p:spPr>
          <a:xfrm>
            <a:off x="564682" y="4468467"/>
            <a:ext cx="847580" cy="26060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r>
              <a:rPr lang="en-US" baseline="-25000" dirty="0" smtClean="0"/>
              <a:t>2</a:t>
            </a:r>
            <a:endParaRPr lang="en-US" baseline="-25000" dirty="0"/>
          </a:p>
        </p:txBody>
      </p:sp>
      <p:sp>
        <p:nvSpPr>
          <p:cNvPr id="33" name="Rounded Rectangle 32"/>
          <p:cNvSpPr/>
          <p:nvPr/>
        </p:nvSpPr>
        <p:spPr>
          <a:xfrm>
            <a:off x="564682" y="4916507"/>
            <a:ext cx="847580" cy="26060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a:t>
            </a:r>
            <a:endParaRPr lang="en-US" dirty="0"/>
          </a:p>
        </p:txBody>
      </p:sp>
      <p:sp>
        <p:nvSpPr>
          <p:cNvPr id="34" name="Rounded Rectangle 33"/>
          <p:cNvSpPr/>
          <p:nvPr/>
        </p:nvSpPr>
        <p:spPr>
          <a:xfrm>
            <a:off x="564682" y="5361489"/>
            <a:ext cx="847580" cy="26060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a:t>
            </a:r>
            <a:r>
              <a:rPr lang="en-US" baseline="-25000" dirty="0" smtClean="0"/>
              <a:t>2</a:t>
            </a:r>
            <a:endParaRPr lang="en-US" baseline="-25000" dirty="0"/>
          </a:p>
        </p:txBody>
      </p:sp>
      <p:sp>
        <p:nvSpPr>
          <p:cNvPr id="35" name="Rounded Rectangle 34"/>
          <p:cNvSpPr/>
          <p:nvPr/>
        </p:nvSpPr>
        <p:spPr>
          <a:xfrm>
            <a:off x="564682" y="5806471"/>
            <a:ext cx="847580" cy="26060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r>
              <a:rPr lang="en-US" baseline="-25000" dirty="0" smtClean="0"/>
              <a:t>2</a:t>
            </a:r>
            <a:r>
              <a:rPr lang="en-US" dirty="0" smtClean="0"/>
              <a:t>O</a:t>
            </a:r>
            <a:endParaRPr lang="en-US" dirty="0"/>
          </a:p>
        </p:txBody>
      </p:sp>
      <p:cxnSp>
        <p:nvCxnSpPr>
          <p:cNvPr id="37" name="Straight Connector 36"/>
          <p:cNvCxnSpPr/>
          <p:nvPr/>
        </p:nvCxnSpPr>
        <p:spPr>
          <a:xfrm flipH="1">
            <a:off x="1881474" y="4598767"/>
            <a:ext cx="0" cy="1353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3"/>
          </p:cNvCxnSpPr>
          <p:nvPr/>
        </p:nvCxnSpPr>
        <p:spPr>
          <a:xfrm flipV="1">
            <a:off x="1412262" y="4598767"/>
            <a:ext cx="46921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5" idx="3"/>
          </p:cNvCxnSpPr>
          <p:nvPr/>
        </p:nvCxnSpPr>
        <p:spPr>
          <a:xfrm flipH="1">
            <a:off x="1412262" y="5936771"/>
            <a:ext cx="46921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3" idx="3"/>
          </p:cNvCxnSpPr>
          <p:nvPr/>
        </p:nvCxnSpPr>
        <p:spPr>
          <a:xfrm flipV="1">
            <a:off x="1412262" y="5043749"/>
            <a:ext cx="469212" cy="3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4" idx="3"/>
          </p:cNvCxnSpPr>
          <p:nvPr/>
        </p:nvCxnSpPr>
        <p:spPr>
          <a:xfrm flipV="1">
            <a:off x="1412262" y="5488731"/>
            <a:ext cx="469212" cy="3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a:endCxn id="31" idx="0"/>
          </p:cNvCxnSpPr>
          <p:nvPr/>
        </p:nvCxnSpPr>
        <p:spPr>
          <a:xfrm flipV="1">
            <a:off x="1881474" y="4216396"/>
            <a:ext cx="1389107" cy="1059028"/>
          </a:xfrm>
          <a:prstGeom prst="bentConnector4">
            <a:avLst>
              <a:gd name="adj1" fmla="val 46851"/>
              <a:gd name="adj2" fmla="val 1215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1" idx="2"/>
          </p:cNvCxnSpPr>
          <p:nvPr/>
        </p:nvCxnSpPr>
        <p:spPr>
          <a:xfrm rot="16200000" flipH="1">
            <a:off x="3632157" y="6007307"/>
            <a:ext cx="157068" cy="88022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llate 64"/>
          <p:cNvSpPr/>
          <p:nvPr/>
        </p:nvSpPr>
        <p:spPr>
          <a:xfrm rot="5400000">
            <a:off x="2125823" y="5187778"/>
            <a:ext cx="159339" cy="184381"/>
          </a:xfrm>
          <a:prstGeom prst="flowChartCol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61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Optimized Artificial Neural Network</a:t>
            </a:r>
            <a:endParaRPr lang="en-US" dirty="0"/>
          </a:p>
        </p:txBody>
      </p:sp>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18</a:t>
            </a:fld>
            <a:endParaRPr lang="en-US"/>
          </a:p>
        </p:txBody>
      </p:sp>
      <p:sp>
        <p:nvSpPr>
          <p:cNvPr id="3" name="Oval 2"/>
          <p:cNvSpPr/>
          <p:nvPr/>
        </p:nvSpPr>
        <p:spPr>
          <a:xfrm>
            <a:off x="6429479" y="2159214"/>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1,1</a:t>
            </a:r>
            <a:endParaRPr lang="en-US" sz="1200" baseline="-25000" dirty="0">
              <a:solidFill>
                <a:schemeClr val="tx1"/>
              </a:solidFill>
            </a:endParaRPr>
          </a:p>
        </p:txBody>
      </p:sp>
      <p:sp>
        <p:nvSpPr>
          <p:cNvPr id="16" name="Oval 15"/>
          <p:cNvSpPr/>
          <p:nvPr/>
        </p:nvSpPr>
        <p:spPr>
          <a:xfrm>
            <a:off x="6429479" y="2845966"/>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1,2</a:t>
            </a:r>
            <a:endParaRPr lang="en-US" sz="1200" baseline="-25000" dirty="0">
              <a:solidFill>
                <a:schemeClr val="tx1"/>
              </a:solidFill>
            </a:endParaRPr>
          </a:p>
        </p:txBody>
      </p:sp>
      <p:sp>
        <p:nvSpPr>
          <p:cNvPr id="17" name="Oval 16"/>
          <p:cNvSpPr/>
          <p:nvPr/>
        </p:nvSpPr>
        <p:spPr>
          <a:xfrm>
            <a:off x="6429479" y="3530973"/>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1,3</a:t>
            </a:r>
            <a:endParaRPr lang="en-US" sz="1200" baseline="-25000" dirty="0">
              <a:solidFill>
                <a:schemeClr val="tx1"/>
              </a:solidFill>
            </a:endParaRPr>
          </a:p>
        </p:txBody>
      </p:sp>
      <p:sp>
        <p:nvSpPr>
          <p:cNvPr id="18" name="Oval 17"/>
          <p:cNvSpPr/>
          <p:nvPr/>
        </p:nvSpPr>
        <p:spPr>
          <a:xfrm>
            <a:off x="6429479" y="4215980"/>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1,4</a:t>
            </a:r>
            <a:endParaRPr lang="en-US" sz="1200" baseline="-25000" dirty="0">
              <a:solidFill>
                <a:schemeClr val="tx1"/>
              </a:solidFill>
            </a:endParaRPr>
          </a:p>
        </p:txBody>
      </p:sp>
      <p:sp>
        <p:nvSpPr>
          <p:cNvPr id="19" name="Oval 18"/>
          <p:cNvSpPr/>
          <p:nvPr/>
        </p:nvSpPr>
        <p:spPr>
          <a:xfrm>
            <a:off x="6437791" y="4900987"/>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1,5</a:t>
            </a:r>
            <a:endParaRPr lang="en-US" sz="1200" baseline="-25000" dirty="0">
              <a:solidFill>
                <a:schemeClr val="tx1"/>
              </a:solidFill>
            </a:endParaRPr>
          </a:p>
        </p:txBody>
      </p:sp>
      <p:sp>
        <p:nvSpPr>
          <p:cNvPr id="20" name="Oval 19"/>
          <p:cNvSpPr/>
          <p:nvPr/>
        </p:nvSpPr>
        <p:spPr>
          <a:xfrm>
            <a:off x="6466885" y="5585994"/>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1,6</a:t>
            </a:r>
            <a:endParaRPr lang="en-US" sz="1200" baseline="-25000" dirty="0">
              <a:solidFill>
                <a:schemeClr val="tx1"/>
              </a:solidFill>
            </a:endParaRPr>
          </a:p>
        </p:txBody>
      </p:sp>
      <p:sp>
        <p:nvSpPr>
          <p:cNvPr id="21" name="Oval 20"/>
          <p:cNvSpPr/>
          <p:nvPr/>
        </p:nvSpPr>
        <p:spPr>
          <a:xfrm>
            <a:off x="7950707" y="2844317"/>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a:solidFill>
                  <a:schemeClr val="tx1"/>
                </a:solidFill>
              </a:rPr>
              <a:t>2</a:t>
            </a:r>
            <a:r>
              <a:rPr lang="en-US" sz="1200" baseline="-25000" dirty="0" smtClean="0">
                <a:solidFill>
                  <a:schemeClr val="tx1"/>
                </a:solidFill>
              </a:rPr>
              <a:t>,1</a:t>
            </a:r>
            <a:endParaRPr lang="en-US" sz="1200" baseline="-25000" dirty="0">
              <a:solidFill>
                <a:schemeClr val="tx1"/>
              </a:solidFill>
            </a:endParaRPr>
          </a:p>
        </p:txBody>
      </p:sp>
      <p:sp>
        <p:nvSpPr>
          <p:cNvPr id="23" name="Oval 22"/>
          <p:cNvSpPr/>
          <p:nvPr/>
        </p:nvSpPr>
        <p:spPr>
          <a:xfrm>
            <a:off x="9141704" y="3863791"/>
            <a:ext cx="548640" cy="548640"/>
          </a:xfrm>
          <a:prstGeom prst="ellipse">
            <a:avLst/>
          </a:prstGeom>
          <a:gradFill flip="none" rotWithShape="1">
            <a:gsLst>
              <a:gs pos="18000">
                <a:schemeClr val="accent2">
                  <a:lumMod val="20000"/>
                  <a:lumOff val="80000"/>
                </a:schemeClr>
              </a:gs>
              <a:gs pos="93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smtClean="0">
                <a:solidFill>
                  <a:schemeClr val="tx1"/>
                </a:solidFill>
              </a:rPr>
              <a:t>y</a:t>
            </a:r>
            <a:endParaRPr lang="en-US" sz="1200" baseline="-25000" dirty="0">
              <a:solidFill>
                <a:schemeClr val="tx1"/>
              </a:solidFill>
            </a:endParaRPr>
          </a:p>
        </p:txBody>
      </p:sp>
      <p:sp>
        <p:nvSpPr>
          <p:cNvPr id="24" name="Oval 23"/>
          <p:cNvSpPr/>
          <p:nvPr/>
        </p:nvSpPr>
        <p:spPr>
          <a:xfrm>
            <a:off x="7950707" y="4881617"/>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2,2</a:t>
            </a:r>
            <a:endParaRPr lang="en-US" sz="1200" baseline="-25000" dirty="0">
              <a:solidFill>
                <a:schemeClr val="tx1"/>
              </a:solidFill>
            </a:endParaRPr>
          </a:p>
        </p:txBody>
      </p:sp>
      <p:cxnSp>
        <p:nvCxnSpPr>
          <p:cNvPr id="25" name="Straight Arrow Connector 24"/>
          <p:cNvCxnSpPr>
            <a:stCxn id="3" idx="6"/>
            <a:endCxn id="21" idx="2"/>
          </p:cNvCxnSpPr>
          <p:nvPr/>
        </p:nvCxnSpPr>
        <p:spPr>
          <a:xfrm>
            <a:off x="6978119" y="2433534"/>
            <a:ext cx="972588" cy="6851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6"/>
            <a:endCxn id="21" idx="2"/>
          </p:cNvCxnSpPr>
          <p:nvPr/>
        </p:nvCxnSpPr>
        <p:spPr>
          <a:xfrm flipV="1">
            <a:off x="6978119" y="3118637"/>
            <a:ext cx="972588" cy="164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21" idx="2"/>
          </p:cNvCxnSpPr>
          <p:nvPr/>
        </p:nvCxnSpPr>
        <p:spPr>
          <a:xfrm flipV="1">
            <a:off x="6978119" y="3118637"/>
            <a:ext cx="972588" cy="68665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6"/>
            <a:endCxn id="21" idx="2"/>
          </p:cNvCxnSpPr>
          <p:nvPr/>
        </p:nvCxnSpPr>
        <p:spPr>
          <a:xfrm flipV="1">
            <a:off x="6978119" y="3118637"/>
            <a:ext cx="972588" cy="137166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6"/>
            <a:endCxn id="21" idx="2"/>
          </p:cNvCxnSpPr>
          <p:nvPr/>
        </p:nvCxnSpPr>
        <p:spPr>
          <a:xfrm flipV="1">
            <a:off x="6986431" y="3118637"/>
            <a:ext cx="964276" cy="20566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6"/>
            <a:endCxn id="21" idx="2"/>
          </p:cNvCxnSpPr>
          <p:nvPr/>
        </p:nvCxnSpPr>
        <p:spPr>
          <a:xfrm flipV="1">
            <a:off x="7015525" y="3118637"/>
            <a:ext cx="935182" cy="27416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0" idx="6"/>
            <a:endCxn id="24" idx="2"/>
          </p:cNvCxnSpPr>
          <p:nvPr/>
        </p:nvCxnSpPr>
        <p:spPr>
          <a:xfrm flipV="1">
            <a:off x="7015525" y="5155937"/>
            <a:ext cx="935182" cy="7043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9" idx="6"/>
            <a:endCxn id="24" idx="2"/>
          </p:cNvCxnSpPr>
          <p:nvPr/>
        </p:nvCxnSpPr>
        <p:spPr>
          <a:xfrm flipV="1">
            <a:off x="6986431" y="5155937"/>
            <a:ext cx="964276" cy="193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6"/>
            <a:endCxn id="24" idx="2"/>
          </p:cNvCxnSpPr>
          <p:nvPr/>
        </p:nvCxnSpPr>
        <p:spPr>
          <a:xfrm>
            <a:off x="6978119" y="4490300"/>
            <a:ext cx="972588" cy="66563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6"/>
            <a:endCxn id="24" idx="2"/>
          </p:cNvCxnSpPr>
          <p:nvPr/>
        </p:nvCxnSpPr>
        <p:spPr>
          <a:xfrm>
            <a:off x="6978119" y="3805293"/>
            <a:ext cx="972588" cy="13506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6" idx="6"/>
            <a:endCxn id="24" idx="2"/>
          </p:cNvCxnSpPr>
          <p:nvPr/>
        </p:nvCxnSpPr>
        <p:spPr>
          <a:xfrm>
            <a:off x="6978119" y="3120286"/>
            <a:ext cx="972588" cy="203565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 idx="6"/>
            <a:endCxn id="24" idx="2"/>
          </p:cNvCxnSpPr>
          <p:nvPr/>
        </p:nvCxnSpPr>
        <p:spPr>
          <a:xfrm>
            <a:off x="6978119" y="2433534"/>
            <a:ext cx="972588" cy="27224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4" idx="6"/>
            <a:endCxn id="23" idx="2"/>
          </p:cNvCxnSpPr>
          <p:nvPr/>
        </p:nvCxnSpPr>
        <p:spPr>
          <a:xfrm flipV="1">
            <a:off x="8499347" y="4138111"/>
            <a:ext cx="642357" cy="10178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1" idx="6"/>
            <a:endCxn id="23" idx="2"/>
          </p:cNvCxnSpPr>
          <p:nvPr/>
        </p:nvCxnSpPr>
        <p:spPr>
          <a:xfrm>
            <a:off x="8499347" y="3118637"/>
            <a:ext cx="642357" cy="101947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4877770" y="1844529"/>
            <a:ext cx="595745" cy="4748645"/>
          </a:xfrm>
          <a:prstGeom prst="roundRect">
            <a:avLst/>
          </a:prstGeom>
          <a:gradFill>
            <a:gsLst>
              <a:gs pos="18000">
                <a:schemeClr val="tx1">
                  <a:lumMod val="50000"/>
                  <a:lumOff val="50000"/>
                </a:schemeClr>
              </a:gs>
              <a:gs pos="93000">
                <a:schemeClr val="bg2">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mtClean="0"/>
              <a:t>Inputs</a:t>
            </a:r>
            <a:endParaRPr lang="en-US"/>
          </a:p>
        </p:txBody>
      </p:sp>
      <p:cxnSp>
        <p:nvCxnSpPr>
          <p:cNvPr id="92" name="Straight Arrow Connector 91"/>
          <p:cNvCxnSpPr>
            <a:stCxn id="73" idx="3"/>
            <a:endCxn id="3" idx="2"/>
          </p:cNvCxnSpPr>
          <p:nvPr/>
        </p:nvCxnSpPr>
        <p:spPr>
          <a:xfrm flipV="1">
            <a:off x="5473515" y="2433534"/>
            <a:ext cx="955964" cy="17853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3" idx="3"/>
            <a:endCxn id="16" idx="2"/>
          </p:cNvCxnSpPr>
          <p:nvPr/>
        </p:nvCxnSpPr>
        <p:spPr>
          <a:xfrm flipV="1">
            <a:off x="5473515" y="3120286"/>
            <a:ext cx="955964" cy="109856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3" idx="3"/>
            <a:endCxn id="17" idx="2"/>
          </p:cNvCxnSpPr>
          <p:nvPr/>
        </p:nvCxnSpPr>
        <p:spPr>
          <a:xfrm flipV="1">
            <a:off x="5473515" y="3805293"/>
            <a:ext cx="955964" cy="41355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3" idx="3"/>
            <a:endCxn id="18" idx="2"/>
          </p:cNvCxnSpPr>
          <p:nvPr/>
        </p:nvCxnSpPr>
        <p:spPr>
          <a:xfrm>
            <a:off x="5473515" y="4218852"/>
            <a:ext cx="955964" cy="27144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73" idx="3"/>
            <a:endCxn id="19" idx="2"/>
          </p:cNvCxnSpPr>
          <p:nvPr/>
        </p:nvCxnSpPr>
        <p:spPr>
          <a:xfrm>
            <a:off x="5473515" y="4218852"/>
            <a:ext cx="964276" cy="9564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3" idx="3"/>
            <a:endCxn id="20" idx="2"/>
          </p:cNvCxnSpPr>
          <p:nvPr/>
        </p:nvCxnSpPr>
        <p:spPr>
          <a:xfrm>
            <a:off x="5473515" y="4218852"/>
            <a:ext cx="993370" cy="164146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3" idx="2"/>
          </p:cNvCxnSpPr>
          <p:nvPr/>
        </p:nvCxnSpPr>
        <p:spPr>
          <a:xfrm>
            <a:off x="5456891" y="2433534"/>
            <a:ext cx="972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16" idx="2"/>
          </p:cNvCxnSpPr>
          <p:nvPr/>
        </p:nvCxnSpPr>
        <p:spPr>
          <a:xfrm>
            <a:off x="5473515" y="2433534"/>
            <a:ext cx="955964" cy="6867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7" idx="2"/>
          </p:cNvCxnSpPr>
          <p:nvPr/>
        </p:nvCxnSpPr>
        <p:spPr>
          <a:xfrm>
            <a:off x="5465203" y="2456084"/>
            <a:ext cx="964276" cy="134920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8" idx="2"/>
          </p:cNvCxnSpPr>
          <p:nvPr/>
        </p:nvCxnSpPr>
        <p:spPr>
          <a:xfrm>
            <a:off x="5465203" y="2456083"/>
            <a:ext cx="964276" cy="203421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endCxn id="19" idx="2"/>
          </p:cNvCxnSpPr>
          <p:nvPr/>
        </p:nvCxnSpPr>
        <p:spPr>
          <a:xfrm>
            <a:off x="5465203" y="2467863"/>
            <a:ext cx="972588" cy="27074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20" idx="2"/>
          </p:cNvCxnSpPr>
          <p:nvPr/>
        </p:nvCxnSpPr>
        <p:spPr>
          <a:xfrm>
            <a:off x="5465203" y="2456082"/>
            <a:ext cx="1001682" cy="34042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3" idx="2"/>
          </p:cNvCxnSpPr>
          <p:nvPr/>
        </p:nvCxnSpPr>
        <p:spPr>
          <a:xfrm flipV="1">
            <a:off x="5456891" y="2433534"/>
            <a:ext cx="972588" cy="3560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endCxn id="16" idx="2"/>
          </p:cNvCxnSpPr>
          <p:nvPr/>
        </p:nvCxnSpPr>
        <p:spPr>
          <a:xfrm flipV="1">
            <a:off x="5436109" y="3120286"/>
            <a:ext cx="993370" cy="288564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17" idx="2"/>
          </p:cNvCxnSpPr>
          <p:nvPr/>
        </p:nvCxnSpPr>
        <p:spPr>
          <a:xfrm flipV="1">
            <a:off x="5436109" y="3805293"/>
            <a:ext cx="993370" cy="22114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endCxn id="18" idx="2"/>
          </p:cNvCxnSpPr>
          <p:nvPr/>
        </p:nvCxnSpPr>
        <p:spPr>
          <a:xfrm flipV="1">
            <a:off x="5427797" y="4490300"/>
            <a:ext cx="1001682" cy="15264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9" idx="2"/>
          </p:cNvCxnSpPr>
          <p:nvPr/>
        </p:nvCxnSpPr>
        <p:spPr>
          <a:xfrm flipV="1">
            <a:off x="5465203" y="5175307"/>
            <a:ext cx="972588" cy="80279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20" idx="2"/>
          </p:cNvCxnSpPr>
          <p:nvPr/>
        </p:nvCxnSpPr>
        <p:spPr>
          <a:xfrm flipV="1">
            <a:off x="5436109" y="5860314"/>
            <a:ext cx="1030776" cy="145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3" idx="6"/>
          </p:cNvCxnSpPr>
          <p:nvPr/>
        </p:nvCxnSpPr>
        <p:spPr>
          <a:xfrm>
            <a:off x="9690343" y="4138111"/>
            <a:ext cx="192024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6275893" y="1752061"/>
            <a:ext cx="855812" cy="369332"/>
          </a:xfrm>
          <a:prstGeom prst="rect">
            <a:avLst/>
          </a:prstGeom>
          <a:noFill/>
        </p:spPr>
        <p:txBody>
          <a:bodyPr wrap="none" rtlCol="0">
            <a:spAutoFit/>
          </a:bodyPr>
          <a:lstStyle/>
          <a:p>
            <a:r>
              <a:rPr lang="en-US" smtClean="0"/>
              <a:t>Layer 1</a:t>
            </a:r>
            <a:endParaRPr lang="en-US" dirty="0"/>
          </a:p>
        </p:txBody>
      </p:sp>
      <p:sp>
        <p:nvSpPr>
          <p:cNvPr id="152" name="TextBox 151"/>
          <p:cNvSpPr txBox="1"/>
          <p:nvPr/>
        </p:nvSpPr>
        <p:spPr>
          <a:xfrm>
            <a:off x="7797121" y="2457178"/>
            <a:ext cx="855812" cy="369332"/>
          </a:xfrm>
          <a:prstGeom prst="rect">
            <a:avLst/>
          </a:prstGeom>
          <a:noFill/>
        </p:spPr>
        <p:txBody>
          <a:bodyPr wrap="none" rtlCol="0">
            <a:spAutoFit/>
          </a:bodyPr>
          <a:lstStyle/>
          <a:p>
            <a:r>
              <a:rPr lang="en-US" dirty="0" smtClean="0"/>
              <a:t>Layer 2</a:t>
            </a:r>
            <a:endParaRPr lang="en-US" dirty="0"/>
          </a:p>
        </p:txBody>
      </p:sp>
      <p:sp>
        <p:nvSpPr>
          <p:cNvPr id="207" name="Rectangle 20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p:cNvSpPr txBox="1"/>
              <p:nvPr/>
            </p:nvSpPr>
            <p:spPr>
              <a:xfrm>
                <a:off x="9745791" y="3473191"/>
                <a:ext cx="1711068" cy="538020"/>
              </a:xfrm>
              <a:prstGeom prst="round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en-US" sz="1600" b="0" i="1" smtClean="0">
                              <a:latin typeface="Cambria Math" charset="0"/>
                            </a:rPr>
                            <m:t>𝑟𝑎𝑡𝑒</m:t>
                          </m:r>
                        </m:e>
                        <m:sub>
                          <m:r>
                            <a:rPr lang="en-US" sz="1600" b="0" i="1" smtClean="0">
                              <a:latin typeface="Cambria Math" charset="0"/>
                            </a:rPr>
                            <m:t>𝑓𝑜𝑟</m:t>
                          </m:r>
                        </m:sub>
                      </m:sSub>
                      <m:r>
                        <a:rPr lang="en-US" sz="1600" b="0" i="1" smtClean="0">
                          <a:latin typeface="Cambria Math" charset="0"/>
                        </a:rPr>
                        <m:t>= </m:t>
                      </m:r>
                      <m:f>
                        <m:fPr>
                          <m:ctrlPr>
                            <a:rPr lang="mr-IN" sz="1600" b="0" i="1" smtClean="0">
                              <a:latin typeface="Cambria Math" charset="0"/>
                            </a:rPr>
                          </m:ctrlPr>
                        </m:fPr>
                        <m:num>
                          <m:r>
                            <a:rPr lang="en-US" sz="1600" b="0" i="1" smtClean="0">
                              <a:latin typeface="Cambria Math" charset="0"/>
                            </a:rPr>
                            <m:t>𝑟𝑎𝑡𝑒</m:t>
                          </m:r>
                        </m:num>
                        <m:den>
                          <m:r>
                            <a:rPr lang="en-US" sz="1600" b="0" i="1" smtClean="0">
                              <a:latin typeface="Cambria Math" charset="0"/>
                            </a:rPr>
                            <m:t>1−</m:t>
                          </m:r>
                          <m:r>
                            <a:rPr lang="en-US" sz="1600" b="0" i="1" smtClean="0">
                              <a:latin typeface="Cambria Math" charset="0"/>
                              <a:ea typeface="Cambria Math" charset="0"/>
                              <a:cs typeface="Cambria Math" charset="0"/>
                            </a:rPr>
                            <m:t>𝛽</m:t>
                          </m:r>
                        </m:den>
                      </m:f>
                    </m:oMath>
                  </m:oMathPara>
                </a14:m>
                <a:endParaRPr lang="en-US" sz="1600" dirty="0"/>
              </a:p>
            </p:txBody>
          </p:sp>
        </mc:Choice>
        <mc:Fallback xmlns="">
          <p:sp>
            <p:nvSpPr>
              <p:cNvPr id="63" name="TextBox 62"/>
              <p:cNvSpPr txBox="1">
                <a:spLocks noRot="1" noChangeAspect="1" noMove="1" noResize="1" noEditPoints="1" noAdjustHandles="1" noChangeArrowheads="1" noChangeShapeType="1" noTextEdit="1"/>
              </p:cNvSpPr>
              <p:nvPr/>
            </p:nvSpPr>
            <p:spPr>
              <a:xfrm>
                <a:off x="9745791" y="3473191"/>
                <a:ext cx="1711068" cy="538020"/>
              </a:xfrm>
              <a:prstGeom prst="roundRect">
                <a:avLst/>
              </a:prstGeom>
              <a:blipFill rotWithShape="0">
                <a:blip r:embed="rId3"/>
                <a:stretch>
                  <a:fillRect/>
                </a:stretch>
              </a:blipFill>
            </p:spPr>
            <p:txBody>
              <a:bodyPr/>
              <a:lstStyle/>
              <a:p>
                <a:r>
                  <a:rPr lang="en-US">
                    <a:noFill/>
                  </a:rPr>
                  <a:t> </a:t>
                </a:r>
              </a:p>
            </p:txBody>
          </p:sp>
        </mc:Fallback>
      </mc:AlternateContent>
      <p:graphicFrame>
        <p:nvGraphicFramePr>
          <p:cNvPr id="66" name="Table 65"/>
          <p:cNvGraphicFramePr>
            <a:graphicFrameLocks noGrp="1"/>
          </p:cNvGraphicFramePr>
          <p:nvPr>
            <p:extLst>
              <p:ext uri="{D42A27DB-BD31-4B8C-83A1-F6EECF244321}">
                <p14:modId xmlns:p14="http://schemas.microsoft.com/office/powerpoint/2010/main" val="1153651636"/>
              </p:ext>
            </p:extLst>
          </p:nvPr>
        </p:nvGraphicFramePr>
        <p:xfrm>
          <a:off x="974770" y="1438035"/>
          <a:ext cx="3439693" cy="5015436"/>
        </p:xfrm>
        <a:graphic>
          <a:graphicData uri="http://schemas.openxmlformats.org/drawingml/2006/table">
            <a:tbl>
              <a:tblPr>
                <a:tableStyleId>{5C22544A-7EE6-4342-B048-85BDC9FD1C3A}</a:tableStyleId>
              </a:tblPr>
              <a:tblGrid>
                <a:gridCol w="3439693"/>
              </a:tblGrid>
              <a:tr h="492161">
                <a:tc>
                  <a:txBody>
                    <a:bodyPr/>
                    <a:lstStyle/>
                    <a:p>
                      <a:pPr algn="l" fontAlgn="b"/>
                      <a:r>
                        <a:rPr lang="en-US" sz="1400" b="1" u="none" strike="noStrike" dirty="0" smtClean="0">
                          <a:effectLst/>
                        </a:rPr>
                        <a:t>Attributes (23)</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66075">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66075">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noFill/>
                  </a:tcPr>
                </a:tc>
              </a:tr>
              <a:tr h="266075">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noFill/>
                  </a:tcPr>
                </a:tc>
              </a:tr>
              <a:tr h="266075">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Promoter Loading</a:t>
                      </a:r>
                      <a:endParaRPr lang="en-US"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u="none" strike="noStrike" dirty="0">
                          <a:effectLst/>
                        </a:rPr>
                        <a:t>Synthesis </a:t>
                      </a:r>
                      <a:r>
                        <a:rPr lang="en-US" sz="1400" u="none" strike="noStrike" dirty="0" smtClean="0">
                          <a:effectLst/>
                        </a:rPr>
                        <a:t>Method (IWI, WI, CI, SI, HDP, FSP, DP</a:t>
                      </a:r>
                      <a:r>
                        <a:rPr lang="en-US" sz="1400" b="0" i="0" u="none" strike="noStrike" dirty="0" smtClean="0">
                          <a:solidFill>
                            <a:srgbClr val="000000"/>
                          </a:solidFill>
                          <a:effectLst/>
                          <a:latin typeface="Calibri" charset="0"/>
                        </a:rPr>
                        <a:t>)</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Calcination Time</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noFill/>
                  </a:tcPr>
                </a:tc>
              </a:tr>
            </a:tbl>
          </a:graphicData>
        </a:graphic>
      </p:graphicFrame>
    </p:spTree>
    <p:extLst>
      <p:ext uri="{BB962C8B-B14F-4D97-AF65-F5344CB8AC3E}">
        <p14:creationId xmlns:p14="http://schemas.microsoft.com/office/powerpoint/2010/main" val="199496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Normalization</a:t>
            </a:r>
            <a:endParaRPr lang="en-US" dirty="0"/>
          </a:p>
        </p:txBody>
      </p:sp>
      <p:sp>
        <p:nvSpPr>
          <p:cNvPr id="6" name="Slide Number Placeholder 5"/>
          <p:cNvSpPr>
            <a:spLocks noGrp="1"/>
          </p:cNvSpPr>
          <p:nvPr>
            <p:ph type="sldNum" sz="quarter" idx="12"/>
          </p:nvPr>
        </p:nvSpPr>
        <p:spPr>
          <a:xfrm>
            <a:off x="11420475" y="6325395"/>
            <a:ext cx="552450" cy="365125"/>
          </a:xfrm>
        </p:spPr>
        <p:txBody>
          <a:bodyPr/>
          <a:lstStyle/>
          <a:p>
            <a:fld id="{7FE02735-D6C4-9143-AA7B-CB735DC88641}" type="slidenum">
              <a:rPr lang="en-US" smtClean="0"/>
              <a:t>19</a:t>
            </a:fld>
            <a:endParaRPr lang="en-US"/>
          </a:p>
        </p:txBody>
      </p:sp>
      <p:sp>
        <p:nvSpPr>
          <p:cNvPr id="9" name="TextBox 8"/>
          <p:cNvSpPr txBox="1"/>
          <p:nvPr/>
        </p:nvSpPr>
        <p:spPr>
          <a:xfrm>
            <a:off x="9016676" y="1587369"/>
            <a:ext cx="2403799" cy="584775"/>
          </a:xfrm>
          <a:prstGeom prst="rect">
            <a:avLst/>
          </a:prstGeom>
          <a:noFill/>
        </p:spPr>
        <p:txBody>
          <a:bodyPr wrap="none" rtlCol="0">
            <a:spAutoFit/>
          </a:bodyPr>
          <a:lstStyle/>
          <a:p>
            <a:pPr algn="ctr"/>
            <a:r>
              <a:rPr lang="en-US" u="sng" dirty="0" smtClean="0"/>
              <a:t>Attribute Normalization</a:t>
            </a:r>
          </a:p>
          <a:p>
            <a:pPr algn="ctr"/>
            <a:r>
              <a:rPr lang="en-US" sz="1400" dirty="0" smtClean="0"/>
              <a:t>(except Synthesis methods)</a:t>
            </a:r>
            <a:endParaRPr lang="en-US" sz="1400" dirty="0"/>
          </a:p>
        </p:txBody>
      </p:sp>
      <mc:AlternateContent xmlns:mc="http://schemas.openxmlformats.org/markup-compatibility/2006" xmlns:a14="http://schemas.microsoft.com/office/drawing/2010/main">
        <mc:Choice Requires="a14">
          <p:sp>
            <p:nvSpPr>
              <p:cNvPr id="12" name="TextBox 11"/>
              <p:cNvSpPr txBox="1"/>
              <p:nvPr/>
            </p:nvSpPr>
            <p:spPr>
              <a:xfrm>
                <a:off x="9619404" y="2220073"/>
                <a:ext cx="1198341" cy="5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r>
                        <a:rPr lang="en-US" b="0" i="1" smtClean="0">
                          <a:latin typeface="Cambria Math" charset="0"/>
                        </a:rPr>
                        <m:t>=</m:t>
                      </m:r>
                      <m:f>
                        <m:fPr>
                          <m:ctrlPr>
                            <a:rPr lang="en-US" b="0" i="1" smtClean="0">
                              <a:latin typeface="Cambria Math" charset="0"/>
                              <a:ea typeface="Cambria Math" charset="0"/>
                              <a:cs typeface="Cambria Math" charset="0"/>
                            </a:rPr>
                          </m:ctrlPr>
                        </m:fPr>
                        <m:num>
                          <m:r>
                            <a:rPr lang="en-US" i="1">
                              <a:latin typeface="Cambria Math" charset="0"/>
                            </a:rPr>
                            <m:t>𝑥</m:t>
                          </m:r>
                          <m:r>
                            <a:rPr lang="en-US" i="1">
                              <a:latin typeface="Cambria Math" charset="0"/>
                            </a:rPr>
                            <m:t> − </m:t>
                          </m:r>
                          <m:acc>
                            <m:accPr>
                              <m:chr m:val="̅"/>
                              <m:ctrlPr>
                                <a:rPr lang="en-US" i="1">
                                  <a:latin typeface="Cambria Math" charset="0"/>
                                </a:rPr>
                              </m:ctrlPr>
                            </m:accPr>
                            <m:e>
                              <m:r>
                                <a:rPr lang="en-US" i="1">
                                  <a:latin typeface="Cambria Math" charset="0"/>
                                </a:rPr>
                                <m:t>𝑥</m:t>
                              </m:r>
                            </m:e>
                          </m:acc>
                        </m:num>
                        <m:den>
                          <m:r>
                            <m:rPr>
                              <m:sty m:val="p"/>
                            </m:rPr>
                            <a:rPr lang="el-GR" b="0" i="1" smtClean="0">
                              <a:latin typeface="Cambria Math" charset="0"/>
                              <a:ea typeface="Cambria Math" charset="0"/>
                              <a:cs typeface="Cambria Math" charset="0"/>
                            </a:rPr>
                            <m:t>σ</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619404" y="2220073"/>
                <a:ext cx="1198341" cy="511550"/>
              </a:xfrm>
              <a:prstGeom prst="rect">
                <a:avLst/>
              </a:prstGeom>
              <a:blipFill rotWithShape="0">
                <a:blip r:embed="rId6"/>
                <a:stretch>
                  <a:fillRect/>
                </a:stretch>
              </a:blipFill>
            </p:spPr>
            <p:txBody>
              <a:bodyPr/>
              <a:lstStyle/>
              <a:p>
                <a:r>
                  <a:rPr lang="en-US">
                    <a:noFill/>
                  </a:rPr>
                  <a:t> </a:t>
                </a:r>
              </a:p>
            </p:txBody>
          </p:sp>
        </mc:Fallback>
      </mc:AlternateContent>
      <p:sp>
        <p:nvSpPr>
          <p:cNvPr id="14" name="TextBox 13"/>
          <p:cNvSpPr txBox="1"/>
          <p:nvPr/>
        </p:nvSpPr>
        <p:spPr>
          <a:xfrm>
            <a:off x="-627797" y="2852382"/>
            <a:ext cx="184731" cy="369332"/>
          </a:xfrm>
          <a:prstGeom prst="rect">
            <a:avLst/>
          </a:prstGeom>
          <a:noFill/>
        </p:spPr>
        <p:txBody>
          <a:bodyPr wrap="none" rtlCol="0">
            <a:spAutoFit/>
          </a:bodyPr>
          <a:lstStyle/>
          <a:p>
            <a:endParaRPr lang="en-US" dirty="0"/>
          </a:p>
        </p:txBody>
      </p:sp>
      <p:sp>
        <p:nvSpPr>
          <p:cNvPr id="16" name="Rectangle 1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nvPr>
        </p:nvGraphicFramePr>
        <p:xfrm>
          <a:off x="590283" y="1522355"/>
          <a:ext cx="5080465" cy="4749361"/>
        </p:xfrm>
        <a:graphic>
          <a:graphicData uri="http://schemas.openxmlformats.org/drawingml/2006/table">
            <a:tbl>
              <a:tblPr>
                <a:tableStyleId>{5C22544A-7EE6-4342-B048-85BDC9FD1C3A}</a:tableStyleId>
              </a:tblPr>
              <a:tblGrid>
                <a:gridCol w="2978827"/>
                <a:gridCol w="1165122"/>
                <a:gridCol w="936516"/>
              </a:tblGrid>
              <a:tr h="4921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66075">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-1.2</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3.6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66075">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nb-NO" sz="1400" b="0" i="0" u="none" strike="noStrike" dirty="0" smtClean="0">
                          <a:solidFill>
                            <a:srgbClr val="000000"/>
                          </a:solidFill>
                          <a:effectLst/>
                          <a:latin typeface="Calibri" charset="0"/>
                        </a:rPr>
                        <a:t>-0.39</a:t>
                      </a:r>
                      <a:endParaRPr lang="nb-NO"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en-US" sz="1400" b="0" i="0" u="none" strike="noStrike" dirty="0" smtClean="0">
                          <a:solidFill>
                            <a:srgbClr val="000000"/>
                          </a:solidFill>
                          <a:effectLst/>
                          <a:latin typeface="Calibri" charset="0"/>
                        </a:rPr>
                        <a:t>8.9</a:t>
                      </a:r>
                      <a:endParaRPr lang="uk-UA" sz="1400" b="0" i="0" u="none" strike="noStrike" dirty="0">
                        <a:solidFill>
                          <a:srgbClr val="000000"/>
                        </a:solidFill>
                        <a:effectLst/>
                        <a:latin typeface="Calibri" charset="0"/>
                      </a:endParaRPr>
                    </a:p>
                  </a:txBody>
                  <a:tcPr marL="6350" marR="6350" marT="6350" marB="0" anchor="ctr">
                    <a:lnB w="12700" cmpd="sng">
                      <a:noFill/>
                    </a:lnB>
                    <a:noFill/>
                  </a:tcPr>
                </a:tc>
              </a:tr>
              <a:tr h="266075">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en-US" sz="1400" b="0" i="0" u="none" strike="noStrike" dirty="0" smtClean="0">
                          <a:solidFill>
                            <a:srgbClr val="000000"/>
                          </a:solidFill>
                          <a:effectLst/>
                          <a:latin typeface="Calibri" charset="0"/>
                        </a:rPr>
                        <a:t>-0.85</a:t>
                      </a:r>
                      <a:endParaRPr lang="mr-IN"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nb-NO" sz="1400" b="0" i="0" u="none" strike="noStrike" dirty="0" smtClean="0">
                          <a:solidFill>
                            <a:srgbClr val="000000"/>
                          </a:solidFill>
                          <a:effectLst/>
                          <a:latin typeface="Calibri" charset="0"/>
                        </a:rPr>
                        <a:t>3.4</a:t>
                      </a:r>
                      <a:endParaRPr lang="nb-NO" sz="1400" b="0" i="0" u="none" strike="noStrike" dirty="0">
                        <a:solidFill>
                          <a:srgbClr val="000000"/>
                        </a:solidFill>
                        <a:effectLst/>
                        <a:latin typeface="Calibri" charset="0"/>
                      </a:endParaRPr>
                    </a:p>
                  </a:txBody>
                  <a:tcPr marL="6350" marR="6350" marT="6350" marB="0" anchor="ctr">
                    <a:lnT w="12700" cmpd="sng">
                      <a:noFill/>
                    </a:lnT>
                    <a:noFill/>
                  </a:tcPr>
                </a:tc>
              </a:tr>
              <a:tr h="266075">
                <a:tc>
                  <a:txBody>
                    <a:bodyPr/>
                    <a:lstStyle/>
                    <a:p>
                      <a:pPr algn="l" fontAlgn="b"/>
                      <a:r>
                        <a:rPr lang="en-US" sz="1400" u="none" strike="noStrike">
                          <a:effectLst/>
                        </a:rPr>
                        <a:t>Promoter Electronegativity</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fi-FI" sz="1400" b="0" i="0" u="none" strike="noStrike" dirty="0" smtClean="0">
                          <a:solidFill>
                            <a:srgbClr val="000000"/>
                          </a:solidFill>
                          <a:effectLst/>
                          <a:latin typeface="Calibri" charset="0"/>
                        </a:rPr>
                        <a:t>-1.2</a:t>
                      </a:r>
                      <a:endParaRPr lang="fi-FI"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1.6</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-0.61</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3.2</a:t>
                      </a:r>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hr-HR" sz="1400" b="0" i="0" u="none" strike="noStrike" dirty="0" smtClean="0">
                          <a:solidFill>
                            <a:srgbClr val="000000"/>
                          </a:solidFill>
                          <a:effectLst/>
                          <a:latin typeface="Calibri" charset="0"/>
                        </a:rPr>
                        <a:t>-1.7</a:t>
                      </a:r>
                      <a:endParaRPr lang="hr-HR"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3.0</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b="0" i="0" u="none" strike="noStrike" dirty="0" smtClean="0">
                          <a:solidFill>
                            <a:srgbClr val="000000"/>
                          </a:solidFill>
                          <a:effectLst/>
                          <a:latin typeface="Calibri" charset="0"/>
                        </a:rPr>
                        <a:t>-3.2</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b="0" i="0" u="none" strike="noStrike" dirty="0" smtClean="0">
                          <a:solidFill>
                            <a:srgbClr val="000000"/>
                          </a:solidFill>
                          <a:effectLst/>
                          <a:latin typeface="Calibri" charset="0"/>
                        </a:rPr>
                        <a:t>2.6</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1.9</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b="0" i="0" u="none" strike="noStrike" dirty="0" smtClean="0">
                          <a:solidFill>
                            <a:srgbClr val="000000"/>
                          </a:solidFill>
                          <a:effectLst/>
                          <a:latin typeface="Calibri" charset="0"/>
                        </a:rPr>
                        <a:t>-0.92</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b="0" i="0" u="none" strike="noStrike" dirty="0" smtClean="0">
                          <a:solidFill>
                            <a:srgbClr val="000000"/>
                          </a:solidFill>
                          <a:effectLst/>
                          <a:latin typeface="Calibri" charset="0"/>
                        </a:rPr>
                        <a:t>4.8</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-2.4</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1.7</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-0.75</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2.3</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3.6</a:t>
                      </a:r>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3.6</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-0.66</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2.9</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-0.80</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9.6</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-9.9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5.5</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Tree>
    <p:extLst>
      <p:ext uri="{BB962C8B-B14F-4D97-AF65-F5344CB8AC3E}">
        <p14:creationId xmlns:p14="http://schemas.microsoft.com/office/powerpoint/2010/main" val="2110068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br>
              <a:rPr lang="en-US" dirty="0" smtClean="0"/>
            </a:br>
            <a:endParaRPr lang="en-US" dirty="0"/>
          </a:p>
        </p:txBody>
      </p:sp>
      <p:sp>
        <p:nvSpPr>
          <p:cNvPr id="3" name="Slide Number Placeholder 2"/>
          <p:cNvSpPr>
            <a:spLocks noGrp="1"/>
          </p:cNvSpPr>
          <p:nvPr>
            <p:ph type="sldNum" sz="quarter" idx="12"/>
          </p:nvPr>
        </p:nvSpPr>
        <p:spPr>
          <a:xfrm>
            <a:off x="10926907" y="6335713"/>
            <a:ext cx="1046018" cy="365125"/>
          </a:xfrm>
        </p:spPr>
        <p:txBody>
          <a:bodyPr/>
          <a:lstStyle/>
          <a:p>
            <a:fld id="{7FE02735-D6C4-9143-AA7B-CB735DC88641}" type="slidenum">
              <a:rPr lang="en-US" smtClean="0"/>
              <a:t>2</a:t>
            </a:fld>
            <a:endParaRPr lang="en-US" dirty="0"/>
          </a:p>
        </p:txBody>
      </p:sp>
      <p:sp>
        <p:nvSpPr>
          <p:cNvPr id="5" name="TextBox 4"/>
          <p:cNvSpPr txBox="1"/>
          <p:nvPr/>
        </p:nvSpPr>
        <p:spPr>
          <a:xfrm>
            <a:off x="664252" y="1403496"/>
            <a:ext cx="3938702" cy="2308324"/>
          </a:xfrm>
          <a:prstGeom prst="rect">
            <a:avLst/>
          </a:prstGeom>
          <a:noFill/>
        </p:spPr>
        <p:txBody>
          <a:bodyPr wrap="square" rtlCol="0">
            <a:spAutoFit/>
          </a:bodyPr>
          <a:lstStyle/>
          <a:p>
            <a:r>
              <a:rPr lang="en-US" b="1" dirty="0" smtClean="0"/>
              <a:t>Machine learning </a:t>
            </a:r>
            <a:r>
              <a:rPr lang="en-US" dirty="0" smtClean="0"/>
              <a:t>(ML) techniques, in conjunction with </a:t>
            </a:r>
            <a:r>
              <a:rPr lang="en-US" b="1" dirty="0" smtClean="0"/>
              <a:t>large catalytic datasets </a:t>
            </a:r>
            <a:r>
              <a:rPr lang="en-US" dirty="0" smtClean="0"/>
              <a:t>should be able to assist in identifying:</a:t>
            </a:r>
          </a:p>
          <a:p>
            <a:r>
              <a:rPr lang="en-US" dirty="0" smtClean="0"/>
              <a:t>(</a:t>
            </a:r>
            <a:r>
              <a:rPr lang="en-US" dirty="0"/>
              <a:t>1) </a:t>
            </a:r>
            <a:r>
              <a:rPr lang="en-US" dirty="0" smtClean="0"/>
              <a:t>meaningful material descriptors</a:t>
            </a:r>
          </a:p>
          <a:p>
            <a:r>
              <a:rPr lang="en-US" dirty="0" smtClean="0"/>
              <a:t>(2) trends in reactivity (scaling relations)</a:t>
            </a:r>
          </a:p>
          <a:p>
            <a:r>
              <a:rPr lang="en-US" dirty="0" smtClean="0"/>
              <a:t>(3) mechanistic differences between catalysts</a:t>
            </a:r>
            <a:endParaRPr lang="en-US" dirty="0"/>
          </a:p>
        </p:txBody>
      </p:sp>
      <p:sp>
        <p:nvSpPr>
          <p:cNvPr id="14" name="TextBox 13"/>
          <p:cNvSpPr txBox="1"/>
          <p:nvPr/>
        </p:nvSpPr>
        <p:spPr>
          <a:xfrm>
            <a:off x="664252" y="4150026"/>
            <a:ext cx="3769203" cy="1200329"/>
          </a:xfrm>
          <a:prstGeom prst="rect">
            <a:avLst/>
          </a:prstGeom>
          <a:noFill/>
        </p:spPr>
        <p:txBody>
          <a:bodyPr wrap="square" rtlCol="0">
            <a:spAutoFit/>
          </a:bodyPr>
          <a:lstStyle/>
          <a:p>
            <a:r>
              <a:rPr lang="en-US" dirty="0" smtClean="0"/>
              <a:t>This project details the exploration of these objectives using artificial neural networks (ANN), a type of ML, for the water-gas shift (WGS) reaction.</a:t>
            </a:r>
            <a:endParaRPr lang="en-US" dirty="0"/>
          </a:p>
        </p:txBody>
      </p:sp>
      <p:sp>
        <p:nvSpPr>
          <p:cNvPr id="16" name="Rounded Rectangle 15"/>
          <p:cNvSpPr/>
          <p:nvPr/>
        </p:nvSpPr>
        <p:spPr>
          <a:xfrm>
            <a:off x="4774067" y="1587572"/>
            <a:ext cx="2660073" cy="650730"/>
          </a:xfrm>
          <a:prstGeom prst="roundRect">
            <a:avLst/>
          </a:prstGeom>
          <a:gradFill flip="none" rotWithShape="1">
            <a:gsLst>
              <a:gs pos="16000">
                <a:schemeClr val="accent3">
                  <a:lumMod val="60000"/>
                  <a:lumOff val="40000"/>
                </a:schemeClr>
              </a:gs>
              <a:gs pos="79000">
                <a:schemeClr val="bg2"/>
              </a:gs>
            </a:gsLst>
            <a:path path="circle">
              <a:fillToRect l="100000" t="100000"/>
            </a:path>
            <a:tileRect r="-100000" b="-100000"/>
          </a:gra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Machine Learning</a:t>
            </a:r>
            <a:endParaRPr lang="en-US" sz="2000" b="1" dirty="0">
              <a:solidFill>
                <a:schemeClr val="tx1"/>
              </a:solidFill>
            </a:endParaRPr>
          </a:p>
        </p:txBody>
      </p:sp>
      <p:sp>
        <p:nvSpPr>
          <p:cNvPr id="17" name="Rounded Rectangle 16"/>
          <p:cNvSpPr/>
          <p:nvPr/>
        </p:nvSpPr>
        <p:spPr>
          <a:xfrm>
            <a:off x="8972240" y="1587572"/>
            <a:ext cx="2660073" cy="650730"/>
          </a:xfrm>
          <a:prstGeom prst="roundRect">
            <a:avLst/>
          </a:prstGeom>
          <a:gradFill flip="none" rotWithShape="1">
            <a:gsLst>
              <a:gs pos="16000">
                <a:schemeClr val="accent3">
                  <a:lumMod val="60000"/>
                  <a:lumOff val="40000"/>
                </a:schemeClr>
              </a:gs>
              <a:gs pos="79000">
                <a:schemeClr val="bg2"/>
              </a:gs>
            </a:gsLst>
            <a:path path="circle">
              <a:fillToRect t="100000" r="100000"/>
            </a:path>
            <a:tileRect l="-100000" b="-100000"/>
          </a:gra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Catalytic Data</a:t>
            </a:r>
            <a:endParaRPr lang="en-US" sz="2000" b="1" dirty="0">
              <a:solidFill>
                <a:schemeClr val="tx1"/>
              </a:solidFill>
            </a:endParaRPr>
          </a:p>
        </p:txBody>
      </p:sp>
      <p:cxnSp>
        <p:nvCxnSpPr>
          <p:cNvPr id="21" name="Straight Connector 20"/>
          <p:cNvCxnSpPr>
            <a:stCxn id="16" idx="3"/>
            <a:endCxn id="17" idx="1"/>
          </p:cNvCxnSpPr>
          <p:nvPr/>
        </p:nvCxnSpPr>
        <p:spPr>
          <a:xfrm>
            <a:off x="7434140" y="1912937"/>
            <a:ext cx="15381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6" idx="0"/>
          </p:cNvCxnSpPr>
          <p:nvPr/>
        </p:nvCxnSpPr>
        <p:spPr>
          <a:xfrm flipH="1">
            <a:off x="5964890" y="1912937"/>
            <a:ext cx="2238300" cy="19829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258872" y="3895896"/>
            <a:ext cx="1965960" cy="1200329"/>
          </a:xfrm>
          <a:prstGeom prst="ellipse">
            <a:avLst/>
          </a:prstGeom>
          <a:gradFill flip="none" rotWithShape="1">
            <a:gsLst>
              <a:gs pos="18000">
                <a:srgbClr val="002060"/>
              </a:gs>
              <a:gs pos="82000">
                <a:schemeClr val="accent1"/>
              </a:gs>
            </a:gsLst>
            <a:path path="circle">
              <a:fillToRect l="50000" t="50000" r="50000" b="50000"/>
            </a:path>
            <a:tileRect/>
          </a:gra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Scaling Relations</a:t>
            </a:r>
            <a:endParaRPr lang="en-US" dirty="0"/>
          </a:p>
        </p:txBody>
      </p:sp>
      <p:sp>
        <p:nvSpPr>
          <p:cNvPr id="26" name="Oval 25"/>
          <p:cNvSpPr/>
          <p:nvPr/>
        </p:nvSpPr>
        <p:spPr>
          <a:xfrm>
            <a:off x="4981910" y="3895896"/>
            <a:ext cx="1965960" cy="1200329"/>
          </a:xfrm>
          <a:prstGeom prst="ellipse">
            <a:avLst/>
          </a:prstGeom>
          <a:gradFill flip="none" rotWithShape="1">
            <a:gsLst>
              <a:gs pos="18000">
                <a:srgbClr val="002060"/>
              </a:gs>
              <a:gs pos="82000">
                <a:schemeClr val="accent1"/>
              </a:gs>
            </a:gsLst>
            <a:path path="circle">
              <a:fillToRect t="100000" r="100000"/>
            </a:path>
            <a:tileRect l="-100000" b="-100000"/>
          </a:gra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Materials</a:t>
            </a:r>
          </a:p>
          <a:p>
            <a:pPr algn="ctr"/>
            <a:r>
              <a:rPr lang="en-US" dirty="0" smtClean="0"/>
              <a:t>Descriptors</a:t>
            </a:r>
            <a:endParaRPr lang="en-US" dirty="0"/>
          </a:p>
        </p:txBody>
      </p:sp>
      <p:sp>
        <p:nvSpPr>
          <p:cNvPr id="27" name="Oval 26"/>
          <p:cNvSpPr/>
          <p:nvPr/>
        </p:nvSpPr>
        <p:spPr>
          <a:xfrm>
            <a:off x="9535835" y="3895896"/>
            <a:ext cx="1965960" cy="1200329"/>
          </a:xfrm>
          <a:prstGeom prst="ellipse">
            <a:avLst/>
          </a:prstGeom>
          <a:gradFill flip="none" rotWithShape="1">
            <a:gsLst>
              <a:gs pos="18000">
                <a:srgbClr val="002060"/>
              </a:gs>
              <a:gs pos="82000">
                <a:schemeClr val="accent1"/>
              </a:gs>
            </a:gsLst>
            <a:path path="circle">
              <a:fillToRect l="100000" t="100000"/>
            </a:path>
            <a:tileRect r="-100000" b="-100000"/>
          </a:gra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Mechanistic</a:t>
            </a:r>
          </a:p>
          <a:p>
            <a:pPr algn="ctr"/>
            <a:r>
              <a:rPr lang="en-US" dirty="0" smtClean="0"/>
              <a:t>Insight</a:t>
            </a:r>
            <a:endParaRPr lang="en-US" dirty="0"/>
          </a:p>
        </p:txBody>
      </p:sp>
      <p:cxnSp>
        <p:nvCxnSpPr>
          <p:cNvPr id="29" name="Straight Arrow Connector 28"/>
          <p:cNvCxnSpPr>
            <a:endCxn id="25" idx="0"/>
          </p:cNvCxnSpPr>
          <p:nvPr/>
        </p:nvCxnSpPr>
        <p:spPr>
          <a:xfrm>
            <a:off x="8203190" y="1912936"/>
            <a:ext cx="38662" cy="198296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7" idx="0"/>
          </p:cNvCxnSpPr>
          <p:nvPr/>
        </p:nvCxnSpPr>
        <p:spPr>
          <a:xfrm>
            <a:off x="8216782" y="1912935"/>
            <a:ext cx="2302033" cy="198296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339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Normalization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7152" y="4142023"/>
            <a:ext cx="2926080" cy="2194559"/>
          </a:xfrm>
          <a:prstGeom prst="rect">
            <a:avLst/>
          </a:prstGeom>
        </p:spPr>
      </p:pic>
      <p:sp>
        <p:nvSpPr>
          <p:cNvPr id="6" name="Slide Number Placeholder 5"/>
          <p:cNvSpPr>
            <a:spLocks noGrp="1"/>
          </p:cNvSpPr>
          <p:nvPr>
            <p:ph type="sldNum" sz="quarter" idx="12"/>
          </p:nvPr>
        </p:nvSpPr>
        <p:spPr>
          <a:xfrm>
            <a:off x="11420475" y="6325395"/>
            <a:ext cx="552450" cy="365125"/>
          </a:xfrm>
        </p:spPr>
        <p:txBody>
          <a:bodyPr/>
          <a:lstStyle/>
          <a:p>
            <a:fld id="{7FE02735-D6C4-9143-AA7B-CB735DC88641}" type="slidenum">
              <a:rPr lang="en-US" smtClean="0"/>
              <a:t>20</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80" y="4158969"/>
            <a:ext cx="2926080" cy="2194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12937"/>
            <a:ext cx="2926080" cy="2194560"/>
          </a:xfrm>
          <a:prstGeom prst="rect">
            <a:avLst/>
          </a:prstGeom>
        </p:spPr>
      </p:pic>
      <p:sp>
        <p:nvSpPr>
          <p:cNvPr id="9" name="TextBox 8"/>
          <p:cNvSpPr txBox="1"/>
          <p:nvPr/>
        </p:nvSpPr>
        <p:spPr>
          <a:xfrm>
            <a:off x="9016676" y="1587369"/>
            <a:ext cx="2403799" cy="584775"/>
          </a:xfrm>
          <a:prstGeom prst="rect">
            <a:avLst/>
          </a:prstGeom>
          <a:noFill/>
        </p:spPr>
        <p:txBody>
          <a:bodyPr wrap="none" rtlCol="0">
            <a:spAutoFit/>
          </a:bodyPr>
          <a:lstStyle/>
          <a:p>
            <a:pPr algn="ctr"/>
            <a:r>
              <a:rPr lang="en-US" u="sng" dirty="0" smtClean="0"/>
              <a:t>Attribute Normalization</a:t>
            </a:r>
          </a:p>
          <a:p>
            <a:pPr algn="ctr"/>
            <a:r>
              <a:rPr lang="en-US" sz="1400" dirty="0" smtClean="0"/>
              <a:t>(except Synthesis methods)</a:t>
            </a:r>
            <a:endParaRPr lang="en-US" sz="1400" dirty="0"/>
          </a:p>
        </p:txBody>
      </p:sp>
      <p:sp>
        <p:nvSpPr>
          <p:cNvPr id="10" name="TextBox 9"/>
          <p:cNvSpPr txBox="1"/>
          <p:nvPr/>
        </p:nvSpPr>
        <p:spPr>
          <a:xfrm>
            <a:off x="9118275" y="2922055"/>
            <a:ext cx="2230739" cy="369332"/>
          </a:xfrm>
          <a:prstGeom prst="rect">
            <a:avLst/>
          </a:prstGeom>
          <a:noFill/>
        </p:spPr>
        <p:txBody>
          <a:bodyPr wrap="none" rtlCol="0">
            <a:spAutoFit/>
          </a:bodyPr>
          <a:lstStyle/>
          <a:p>
            <a:pPr algn="ctr"/>
            <a:r>
              <a:rPr lang="en-US" u="sng" dirty="0" smtClean="0"/>
              <a:t>Output Normalization</a:t>
            </a:r>
            <a:endParaRPr lang="en-US" u="sng" dirty="0"/>
          </a:p>
        </p:txBody>
      </p:sp>
      <mc:AlternateContent xmlns:mc="http://schemas.openxmlformats.org/markup-compatibility/2006" xmlns:a14="http://schemas.microsoft.com/office/drawing/2010/main">
        <mc:Choice Requires="a14">
          <p:sp>
            <p:nvSpPr>
              <p:cNvPr id="12" name="TextBox 11"/>
              <p:cNvSpPr txBox="1"/>
              <p:nvPr/>
            </p:nvSpPr>
            <p:spPr>
              <a:xfrm>
                <a:off x="9619404" y="2220073"/>
                <a:ext cx="1198341" cy="5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r>
                        <a:rPr lang="en-US" b="0" i="1" smtClean="0">
                          <a:latin typeface="Cambria Math" charset="0"/>
                        </a:rPr>
                        <m:t>=</m:t>
                      </m:r>
                      <m:f>
                        <m:fPr>
                          <m:ctrlPr>
                            <a:rPr lang="en-US" b="0" i="1" smtClean="0">
                              <a:latin typeface="Cambria Math" charset="0"/>
                              <a:ea typeface="Cambria Math" charset="0"/>
                              <a:cs typeface="Cambria Math" charset="0"/>
                            </a:rPr>
                          </m:ctrlPr>
                        </m:fPr>
                        <m:num>
                          <m:r>
                            <a:rPr lang="en-US" i="1">
                              <a:latin typeface="Cambria Math" charset="0"/>
                            </a:rPr>
                            <m:t>𝑥</m:t>
                          </m:r>
                          <m:r>
                            <a:rPr lang="en-US" i="1">
                              <a:latin typeface="Cambria Math" charset="0"/>
                            </a:rPr>
                            <m:t> − </m:t>
                          </m:r>
                          <m:acc>
                            <m:accPr>
                              <m:chr m:val="̅"/>
                              <m:ctrlPr>
                                <a:rPr lang="en-US" i="1">
                                  <a:latin typeface="Cambria Math" charset="0"/>
                                </a:rPr>
                              </m:ctrlPr>
                            </m:accPr>
                            <m:e>
                              <m:r>
                                <a:rPr lang="en-US" i="1">
                                  <a:latin typeface="Cambria Math" charset="0"/>
                                </a:rPr>
                                <m:t>𝑥</m:t>
                              </m:r>
                            </m:e>
                          </m:acc>
                        </m:num>
                        <m:den>
                          <m:r>
                            <m:rPr>
                              <m:sty m:val="p"/>
                            </m:rPr>
                            <a:rPr lang="el-GR" b="0" i="1" smtClean="0">
                              <a:latin typeface="Cambria Math" charset="0"/>
                              <a:ea typeface="Cambria Math" charset="0"/>
                              <a:cs typeface="Cambria Math" charset="0"/>
                            </a:rPr>
                            <m:t>σ</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619404" y="2220073"/>
                <a:ext cx="1198341" cy="511550"/>
              </a:xfrm>
              <a:prstGeom prst="rect">
                <a:avLst/>
              </a:prstGeom>
              <a:blipFill rotWithShape="0">
                <a:blip r:embed="rId6"/>
                <a:stretch>
                  <a:fillRect/>
                </a:stretch>
              </a:blipFill>
            </p:spPr>
            <p:txBody>
              <a:bodyPr/>
              <a:lstStyle/>
              <a:p>
                <a:r>
                  <a:rPr lang="en-US">
                    <a:noFill/>
                  </a:rPr>
                  <a:t> </a:t>
                </a:r>
              </a:p>
            </p:txBody>
          </p:sp>
        </mc:Fallback>
      </mc:AlternateContent>
      <p:sp>
        <p:nvSpPr>
          <p:cNvPr id="14" name="TextBox 13"/>
          <p:cNvSpPr txBox="1"/>
          <p:nvPr/>
        </p:nvSpPr>
        <p:spPr>
          <a:xfrm>
            <a:off x="-627797" y="285238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9112711" y="3386186"/>
                <a:ext cx="2434962" cy="39158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charset="0"/>
                            </a:rPr>
                          </m:ctrlPr>
                        </m:sSubPr>
                        <m:e>
                          <m:r>
                            <a:rPr lang="en-US" b="0" i="1" smtClean="0">
                              <a:latin typeface="Cambria Math" charset="0"/>
                            </a:rPr>
                            <m:t>𝑟𝑎𝑡𝑒</m:t>
                          </m:r>
                        </m:e>
                        <m:sub>
                          <m:r>
                            <a:rPr lang="en-US" b="0" i="1" smtClean="0">
                              <a:latin typeface="Cambria Math" charset="0"/>
                            </a:rPr>
                            <m:t>𝑓𝑜𝑟</m:t>
                          </m:r>
                        </m:sub>
                      </m:sSub>
                      <m:r>
                        <a:rPr lang="en-US" b="0" i="1" smtClean="0">
                          <a:latin typeface="Cambria Math" charset="0"/>
                        </a:rPr>
                        <m:t>′=</m:t>
                      </m:r>
                      <m:r>
                        <m:rPr>
                          <m:sty m:val="p"/>
                        </m:rPr>
                        <a:rPr lang="en-US" b="0" i="0" smtClean="0">
                          <a:latin typeface="Cambria Math" charset="0"/>
                        </a:rPr>
                        <m:t>ln</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𝑟𝑎𝑡𝑒</m:t>
                          </m:r>
                        </m:e>
                        <m:sub>
                          <m:r>
                            <a:rPr lang="en-US" b="0" i="1" smtClean="0">
                              <a:latin typeface="Cambria Math" charset="0"/>
                            </a:rPr>
                            <m:t>𝑓𝑜𝑟</m:t>
                          </m:r>
                        </m:sub>
                      </m:sSub>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112711" y="3386186"/>
                <a:ext cx="2434962" cy="391582"/>
              </a:xfrm>
              <a:prstGeom prst="rect">
                <a:avLst/>
              </a:prstGeom>
              <a:blipFill rotWithShape="0">
                <a:blip r:embed="rId7"/>
                <a:stretch>
                  <a:fillRect t="-87692" b="-109231"/>
                </a:stretch>
              </a:blipFill>
            </p:spPr>
            <p:txBody>
              <a:bodyPr/>
              <a:lstStyle/>
              <a:p>
                <a:r>
                  <a:rPr lang="en-US">
                    <a:noFill/>
                  </a:rPr>
                  <a:t> </a:t>
                </a:r>
              </a:p>
            </p:txBody>
          </p:sp>
        </mc:Fallback>
      </mc:AlternateContent>
      <p:sp>
        <p:nvSpPr>
          <p:cNvPr id="16" name="Rectangle 1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72851682"/>
              </p:ext>
            </p:extLst>
          </p:nvPr>
        </p:nvGraphicFramePr>
        <p:xfrm>
          <a:off x="590283" y="1522355"/>
          <a:ext cx="5080465" cy="4749361"/>
        </p:xfrm>
        <a:graphic>
          <a:graphicData uri="http://schemas.openxmlformats.org/drawingml/2006/table">
            <a:tbl>
              <a:tblPr>
                <a:tableStyleId>{5C22544A-7EE6-4342-B048-85BDC9FD1C3A}</a:tableStyleId>
              </a:tblPr>
              <a:tblGrid>
                <a:gridCol w="2978827"/>
                <a:gridCol w="1165122"/>
                <a:gridCol w="936516"/>
              </a:tblGrid>
              <a:tr h="4921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66075">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-1.2</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3.6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66075">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nb-NO" sz="1400" b="0" i="0" u="none" strike="noStrike" dirty="0" smtClean="0">
                          <a:solidFill>
                            <a:srgbClr val="000000"/>
                          </a:solidFill>
                          <a:effectLst/>
                          <a:latin typeface="Calibri" charset="0"/>
                        </a:rPr>
                        <a:t>-0.39</a:t>
                      </a:r>
                      <a:endParaRPr lang="nb-NO" sz="14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en-US" sz="1400" b="0" i="0" u="none" strike="noStrike" dirty="0" smtClean="0">
                          <a:solidFill>
                            <a:srgbClr val="000000"/>
                          </a:solidFill>
                          <a:effectLst/>
                          <a:latin typeface="Calibri" charset="0"/>
                        </a:rPr>
                        <a:t>8.9</a:t>
                      </a:r>
                      <a:endParaRPr lang="uk-UA" sz="1400" b="0" i="0" u="none" strike="noStrike" dirty="0">
                        <a:solidFill>
                          <a:srgbClr val="000000"/>
                        </a:solidFill>
                        <a:effectLst/>
                        <a:latin typeface="Calibri" charset="0"/>
                      </a:endParaRPr>
                    </a:p>
                  </a:txBody>
                  <a:tcPr marL="6350" marR="6350" marT="6350" marB="0" anchor="ctr">
                    <a:lnB w="12700" cmpd="sng">
                      <a:noFill/>
                    </a:lnB>
                    <a:noFill/>
                  </a:tcPr>
                </a:tc>
              </a:tr>
              <a:tr h="266075">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en-US" sz="1400" b="0" i="0" u="none" strike="noStrike" dirty="0" smtClean="0">
                          <a:solidFill>
                            <a:srgbClr val="000000"/>
                          </a:solidFill>
                          <a:effectLst/>
                          <a:latin typeface="Calibri" charset="0"/>
                        </a:rPr>
                        <a:t>-0.85</a:t>
                      </a:r>
                      <a:endParaRPr lang="mr-IN" sz="14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nb-NO" sz="1400" b="0" i="0" u="none" strike="noStrike" dirty="0" smtClean="0">
                          <a:solidFill>
                            <a:srgbClr val="000000"/>
                          </a:solidFill>
                          <a:effectLst/>
                          <a:latin typeface="Calibri" charset="0"/>
                        </a:rPr>
                        <a:t>3.4</a:t>
                      </a:r>
                      <a:endParaRPr lang="nb-NO" sz="1400" b="0" i="0" u="none" strike="noStrike" dirty="0">
                        <a:solidFill>
                          <a:srgbClr val="000000"/>
                        </a:solidFill>
                        <a:effectLst/>
                        <a:latin typeface="Calibri" charset="0"/>
                      </a:endParaRPr>
                    </a:p>
                  </a:txBody>
                  <a:tcPr marL="6350" marR="6350" marT="6350" marB="0" anchor="ctr">
                    <a:lnT w="12700" cmpd="sng">
                      <a:noFill/>
                    </a:lnT>
                    <a:noFill/>
                  </a:tcPr>
                </a:tc>
              </a:tr>
              <a:tr h="266075">
                <a:tc>
                  <a:txBody>
                    <a:bodyPr/>
                    <a:lstStyle/>
                    <a:p>
                      <a:pPr algn="l" fontAlgn="b"/>
                      <a:r>
                        <a:rPr lang="en-US" sz="1400" u="none" strike="noStrike">
                          <a:effectLst/>
                        </a:rPr>
                        <a:t>Promoter Electronegativity</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fi-FI" sz="1400" b="0" i="0" u="none" strike="noStrike" dirty="0" smtClean="0">
                          <a:solidFill>
                            <a:srgbClr val="000000"/>
                          </a:solidFill>
                          <a:effectLst/>
                          <a:latin typeface="Calibri" charset="0"/>
                        </a:rPr>
                        <a:t>-1.2</a:t>
                      </a:r>
                      <a:endParaRPr lang="fi-FI"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1.6</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-0.61</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3.2</a:t>
                      </a:r>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hr-HR" sz="1400" b="0" i="0" u="none" strike="noStrike" dirty="0" smtClean="0">
                          <a:solidFill>
                            <a:srgbClr val="000000"/>
                          </a:solidFill>
                          <a:effectLst/>
                          <a:latin typeface="Calibri" charset="0"/>
                        </a:rPr>
                        <a:t>-1.7</a:t>
                      </a:r>
                      <a:endParaRPr lang="hr-HR"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3.0</a:t>
                      </a:r>
                      <a:endParaRPr lang="nb-NO"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b="0" i="0" u="none" strike="noStrike" dirty="0" smtClean="0">
                          <a:solidFill>
                            <a:srgbClr val="000000"/>
                          </a:solidFill>
                          <a:effectLst/>
                          <a:latin typeface="Calibri" charset="0"/>
                        </a:rPr>
                        <a:t>-3.2</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nb-NO" sz="1400" b="0" i="0" u="none" strike="noStrike" dirty="0" smtClean="0">
                          <a:solidFill>
                            <a:srgbClr val="000000"/>
                          </a:solidFill>
                          <a:effectLst/>
                          <a:latin typeface="Calibri" charset="0"/>
                        </a:rPr>
                        <a:t>2.6</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en-US" sz="1400" b="0" i="0" u="none" strike="noStrike" dirty="0" smtClean="0">
                          <a:solidFill>
                            <a:srgbClr val="000000"/>
                          </a:solidFill>
                          <a:effectLst/>
                          <a:latin typeface="Calibri" charset="0"/>
                        </a:rPr>
                        <a:t>1.9</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b="0" i="0" u="none" strike="noStrike" dirty="0" smtClean="0">
                          <a:solidFill>
                            <a:srgbClr val="000000"/>
                          </a:solidFill>
                          <a:effectLst/>
                          <a:latin typeface="Calibri" charset="0"/>
                        </a:rPr>
                        <a:t>-0.92</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c>
                  <a:txBody>
                    <a:bodyPr/>
                    <a:lstStyle/>
                    <a:p>
                      <a:pPr algn="ctr" fontAlgn="b"/>
                      <a:r>
                        <a:rPr lang="en-US" sz="1400" b="0" i="0" u="none" strike="noStrike" dirty="0" smtClean="0">
                          <a:solidFill>
                            <a:srgbClr val="000000"/>
                          </a:solidFill>
                          <a:effectLst/>
                          <a:latin typeface="Calibri" charset="0"/>
                        </a:rPr>
                        <a:t>4.8</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noFill/>
                  </a:tcPr>
                </a:tc>
              </a:tr>
              <a:tr h="266075">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-2.4</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c>
                  <a:txBody>
                    <a:bodyPr/>
                    <a:lstStyle/>
                    <a:p>
                      <a:pPr algn="ctr" fontAlgn="b"/>
                      <a:r>
                        <a:rPr lang="is-IS" sz="1400" b="0" i="0" u="none" strike="noStrike" dirty="0" smtClean="0">
                          <a:solidFill>
                            <a:srgbClr val="000000"/>
                          </a:solidFill>
                          <a:effectLst/>
                          <a:latin typeface="Calibri" charset="0"/>
                        </a:rPr>
                        <a:t>1.7</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-0.75</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2.3</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3.6</a:t>
                      </a:r>
                      <a:endParaRPr lang="is-I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3.6</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-0.66</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2.9</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-0.80</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0" i="0" u="none" strike="noStrike" dirty="0" smtClean="0">
                          <a:solidFill>
                            <a:srgbClr val="000000"/>
                          </a:solidFill>
                          <a:effectLst/>
                          <a:latin typeface="Calibri" charset="0"/>
                        </a:rPr>
                        <a:t>9.6</a:t>
                      </a:r>
                      <a:endParaRPr lang="en-US" sz="1400" b="0" i="0" u="none" strike="noStrike" dirty="0">
                        <a:solidFill>
                          <a:srgbClr val="000000"/>
                        </a:solidFill>
                        <a:effectLst/>
                        <a:latin typeface="Calibri" charset="0"/>
                      </a:endParaRPr>
                    </a:p>
                  </a:txBody>
                  <a:tcPr marL="6350" marR="6350" marT="6350" marB="0" anchor="ctr">
                    <a:noFill/>
                  </a:tcPr>
                </a:tc>
              </a:tr>
              <a:tr h="266075">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-9.9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b="0" i="0" u="none" strike="noStrike" dirty="0" smtClean="0">
                          <a:solidFill>
                            <a:srgbClr val="000000"/>
                          </a:solidFill>
                          <a:effectLst/>
                          <a:latin typeface="Calibri" charset="0"/>
                        </a:rPr>
                        <a:t>5.5</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Tree>
    <p:extLst>
      <p:ext uri="{BB962C8B-B14F-4D97-AF65-F5344CB8AC3E}">
        <p14:creationId xmlns:p14="http://schemas.microsoft.com/office/powerpoint/2010/main" val="679924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Division &amp; Training</a:t>
            </a:r>
            <a:endParaRPr lang="en-US" dirty="0"/>
          </a:p>
        </p:txBody>
      </p:sp>
      <p:sp>
        <p:nvSpPr>
          <p:cNvPr id="3" name="Slide Number Placeholder 2"/>
          <p:cNvSpPr>
            <a:spLocks noGrp="1"/>
          </p:cNvSpPr>
          <p:nvPr>
            <p:ph type="sldNum" sz="quarter" idx="12"/>
          </p:nvPr>
        </p:nvSpPr>
        <p:spPr>
          <a:xfrm>
            <a:off x="9222741" y="6356350"/>
            <a:ext cx="2743200" cy="365125"/>
          </a:xfrm>
        </p:spPr>
        <p:txBody>
          <a:bodyPr/>
          <a:lstStyle/>
          <a:p>
            <a:fld id="{7FE02735-D6C4-9143-AA7B-CB735DC88641}" type="slidenum">
              <a:rPr lang="en-US" smtClean="0"/>
              <a:t>21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608" y="1335773"/>
            <a:ext cx="3427170" cy="257037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19307"/>
          <a:stretch/>
        </p:blipFill>
        <p:spPr>
          <a:xfrm>
            <a:off x="838200" y="1621358"/>
            <a:ext cx="5569513" cy="3820798"/>
          </a:xfrm>
          <a:prstGeom prst="rect">
            <a:avLst/>
          </a:prstGeom>
        </p:spPr>
      </p:pic>
      <p:sp>
        <p:nvSpPr>
          <p:cNvPr id="11" name="Rectangle 10"/>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2671" y="5324168"/>
            <a:ext cx="988142" cy="486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599" y="5135385"/>
            <a:ext cx="2354827" cy="486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514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Division &amp; Training</a:t>
            </a:r>
            <a:endParaRPr lang="en-US" dirty="0"/>
          </a:p>
        </p:txBody>
      </p:sp>
      <p:sp>
        <p:nvSpPr>
          <p:cNvPr id="3" name="Slide Number Placeholder 2"/>
          <p:cNvSpPr>
            <a:spLocks noGrp="1"/>
          </p:cNvSpPr>
          <p:nvPr>
            <p:ph type="sldNum" sz="quarter" idx="12"/>
          </p:nvPr>
        </p:nvSpPr>
        <p:spPr>
          <a:xfrm>
            <a:off x="9222741" y="6356350"/>
            <a:ext cx="2743200" cy="365125"/>
          </a:xfrm>
        </p:spPr>
        <p:txBody>
          <a:bodyPr/>
          <a:lstStyle/>
          <a:p>
            <a:fld id="{7FE02735-D6C4-9143-AA7B-CB735DC88641}" type="slidenum">
              <a:rPr lang="en-US" smtClean="0"/>
              <a:t>22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608" y="1335773"/>
            <a:ext cx="3427170" cy="2570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608" y="4012156"/>
            <a:ext cx="3427170" cy="257037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621357"/>
            <a:ext cx="5569513" cy="4734993"/>
          </a:xfrm>
          <a:prstGeom prst="rect">
            <a:avLst/>
          </a:prstGeom>
        </p:spPr>
      </p:pic>
      <p:sp>
        <p:nvSpPr>
          <p:cNvPr id="11" name="Rectangle 10"/>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a:stCxn id="7" idx="3"/>
            <a:endCxn id="8" idx="3"/>
          </p:cNvCxnSpPr>
          <p:nvPr/>
        </p:nvCxnSpPr>
        <p:spPr>
          <a:xfrm>
            <a:off x="9949778" y="2620962"/>
            <a:ext cx="12700" cy="2676383"/>
          </a:xfrm>
          <a:prstGeom prst="bentConnector3">
            <a:avLst>
              <a:gd name="adj1" fmla="val 2264512"/>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270348" y="3543654"/>
            <a:ext cx="1666097" cy="830997"/>
          </a:xfrm>
          <a:prstGeom prst="rect">
            <a:avLst/>
          </a:prstGeom>
          <a:noFill/>
        </p:spPr>
        <p:txBody>
          <a:bodyPr wrap="none" rtlCol="0">
            <a:spAutoFit/>
          </a:bodyPr>
          <a:lstStyle/>
          <a:p>
            <a:pPr algn="ctr"/>
            <a:r>
              <a:rPr lang="en-US" sz="1600" dirty="0" smtClean="0"/>
              <a:t>Good Agreement</a:t>
            </a:r>
          </a:p>
          <a:p>
            <a:pPr algn="ctr"/>
            <a:r>
              <a:rPr lang="en-US" sz="1600" dirty="0" smtClean="0"/>
              <a:t>Between Training</a:t>
            </a:r>
          </a:p>
          <a:p>
            <a:pPr algn="ctr"/>
            <a:r>
              <a:rPr lang="en-US" sz="1600" dirty="0" smtClean="0"/>
              <a:t>&amp; Testing Analysis</a:t>
            </a:r>
            <a:endParaRPr lang="en-US" sz="1600" dirty="0"/>
          </a:p>
        </p:txBody>
      </p:sp>
    </p:spTree>
    <p:extLst>
      <p:ext uri="{BB962C8B-B14F-4D97-AF65-F5344CB8AC3E}">
        <p14:creationId xmlns:p14="http://schemas.microsoft.com/office/powerpoint/2010/main" val="5929195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Optimum Catalyst</a:t>
            </a:r>
            <a:endParaRPr lang="en-US" dirty="0"/>
          </a:p>
        </p:txBody>
      </p:sp>
      <p:sp>
        <p:nvSpPr>
          <p:cNvPr id="3" name="Slide Number Placeholder 2"/>
          <p:cNvSpPr>
            <a:spLocks noGrp="1"/>
          </p:cNvSpPr>
          <p:nvPr>
            <p:ph type="sldNum" sz="quarter" idx="12"/>
          </p:nvPr>
        </p:nvSpPr>
        <p:spPr>
          <a:xfrm>
            <a:off x="9222741" y="6356350"/>
            <a:ext cx="2743200" cy="365125"/>
          </a:xfrm>
        </p:spPr>
        <p:txBody>
          <a:bodyPr/>
          <a:lstStyle/>
          <a:p>
            <a:fld id="{7FE02735-D6C4-9143-AA7B-CB735DC88641}" type="slidenum">
              <a:rPr lang="en-US" smtClean="0"/>
              <a:t>23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32" y="2311968"/>
            <a:ext cx="4319410" cy="3239557"/>
          </a:xfrm>
          <a:prstGeom prst="rect">
            <a:avLst/>
          </a:prstGeom>
        </p:spPr>
      </p:pic>
      <p:sp>
        <p:nvSpPr>
          <p:cNvPr id="11" name="Rectangle 10"/>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2995" y="3138444"/>
            <a:ext cx="367990" cy="512956"/>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80316703"/>
              </p:ext>
            </p:extLst>
          </p:nvPr>
        </p:nvGraphicFramePr>
        <p:xfrm>
          <a:off x="5461250" y="2048972"/>
          <a:ext cx="5724060" cy="3765550"/>
        </p:xfrm>
        <a:graphic>
          <a:graphicData uri="http://schemas.openxmlformats.org/drawingml/2006/table">
            <a:tbl>
              <a:tblPr>
                <a:tableStyleId>{5C22544A-7EE6-4342-B048-85BDC9FD1C3A}</a:tableStyleId>
              </a:tblPr>
              <a:tblGrid>
                <a:gridCol w="3600422"/>
                <a:gridCol w="1061819"/>
                <a:gridCol w="1061819"/>
              </a:tblGrid>
              <a:tr h="203200">
                <a:tc>
                  <a:txBody>
                    <a:bodyPr/>
                    <a:lstStyle/>
                    <a:p>
                      <a:pPr algn="l" fontAlgn="b"/>
                      <a:r>
                        <a:rPr lang="en-US" sz="1300" b="1" u="none" strike="noStrike" dirty="0">
                          <a:effectLst/>
                        </a:rPr>
                        <a:t>Attribute</a:t>
                      </a:r>
                      <a:endParaRPr lang="en-US" sz="1300" b="1" i="0" u="none" strike="noStrike" dirty="0">
                        <a:solidFill>
                          <a:srgbClr val="000000"/>
                        </a:solidFill>
                        <a:effectLst/>
                        <a:latin typeface="Calibri" charset="0"/>
                      </a:endParaRPr>
                    </a:p>
                  </a:txBody>
                  <a:tcPr marL="6350" marR="6350" marT="6350" marB="0" anchor="b">
                    <a:lnB w="19050" cap="flat" cmpd="sng" algn="ctr">
                      <a:solidFill>
                        <a:schemeClr val="tx1"/>
                      </a:solidFill>
                      <a:prstDash val="solid"/>
                      <a:round/>
                      <a:headEnd type="none" w="med" len="med"/>
                      <a:tailEnd type="none" w="med" len="med"/>
                    </a:lnB>
                    <a:noFill/>
                  </a:tcPr>
                </a:tc>
                <a:tc>
                  <a:txBody>
                    <a:bodyPr/>
                    <a:lstStyle/>
                    <a:p>
                      <a:pPr algn="ctr" fontAlgn="b"/>
                      <a:r>
                        <a:rPr lang="en-US" sz="1300" b="1" u="none" strike="noStrike" dirty="0">
                          <a:effectLst/>
                        </a:rPr>
                        <a:t>Optimum</a:t>
                      </a:r>
                      <a:endParaRPr lang="en-US" sz="1300" b="1" i="0" u="none" strike="noStrike" dirty="0">
                        <a:solidFill>
                          <a:srgbClr val="000000"/>
                        </a:solidFill>
                        <a:effectLst/>
                        <a:latin typeface="Calibri" charset="0"/>
                      </a:endParaRPr>
                    </a:p>
                  </a:txBody>
                  <a:tcPr marL="6350" marR="6350" marT="6350" marB="0" anchor="b">
                    <a:lnB w="19050" cap="flat" cmpd="sng" algn="ctr">
                      <a:solidFill>
                        <a:schemeClr val="tx1"/>
                      </a:solidFill>
                      <a:prstDash val="solid"/>
                      <a:round/>
                      <a:headEnd type="none" w="med" len="med"/>
                      <a:tailEnd type="none" w="med" len="med"/>
                    </a:lnB>
                    <a:noFill/>
                  </a:tcPr>
                </a:tc>
                <a:tc>
                  <a:txBody>
                    <a:bodyPr/>
                    <a:lstStyle/>
                    <a:p>
                      <a:pPr algn="ctr" fontAlgn="b"/>
                      <a:endParaRPr lang="en-US" sz="1300" b="1" i="0" u="none" strike="noStrike" dirty="0">
                        <a:solidFill>
                          <a:srgbClr val="000000"/>
                        </a:solidFill>
                        <a:effectLst/>
                        <a:latin typeface="Calibri" charset="0"/>
                      </a:endParaRPr>
                    </a:p>
                  </a:txBody>
                  <a:tcPr marL="6350" marR="6350" marT="6350" marB="0" anchor="b">
                    <a:lnB w="19050" cap="flat" cmpd="sng" algn="ctr">
                      <a:solidFill>
                        <a:schemeClr val="tx1"/>
                      </a:solidFill>
                      <a:prstDash val="solid"/>
                      <a:round/>
                      <a:headEnd type="none" w="med" len="med"/>
                      <a:tailEnd type="none" w="med" len="med"/>
                    </a:lnB>
                    <a:noFill/>
                  </a:tcPr>
                </a:tc>
              </a:tr>
              <a:tr h="203200">
                <a:tc>
                  <a:txBody>
                    <a:bodyPr/>
                    <a:lstStyle/>
                    <a:p>
                      <a:pPr algn="l" fontAlgn="b"/>
                      <a:r>
                        <a:rPr lang="en-US" sz="1300" u="none" strike="noStrike" dirty="0">
                          <a:effectLst/>
                        </a:rPr>
                        <a:t>Binding Energy Carbon (eV)</a:t>
                      </a:r>
                      <a:endParaRPr lang="en-US" sz="1300" b="0" i="0" u="none" strike="noStrike" dirty="0">
                        <a:solidFill>
                          <a:srgbClr val="000000"/>
                        </a:solidFill>
                        <a:effectLst/>
                        <a:latin typeface="Calibri" charset="0"/>
                      </a:endParaRPr>
                    </a:p>
                  </a:txBody>
                  <a:tcPr marL="6350" marR="6350" marT="91440" marB="0" anchor="b">
                    <a:lnT w="19050" cap="flat" cmpd="sng" algn="ctr">
                      <a:solidFill>
                        <a:schemeClr val="tx1"/>
                      </a:solidFill>
                      <a:prstDash val="solid"/>
                      <a:round/>
                      <a:headEnd type="none" w="med" len="med"/>
                      <a:tailEnd type="none" w="med" len="med"/>
                    </a:lnT>
                    <a:noFill/>
                  </a:tcPr>
                </a:tc>
                <a:tc>
                  <a:txBody>
                    <a:bodyPr/>
                    <a:lstStyle/>
                    <a:p>
                      <a:pPr algn="ctr" fontAlgn="b"/>
                      <a:r>
                        <a:rPr lang="mr-IN" sz="1300" u="none" strike="noStrike" dirty="0">
                          <a:effectLst/>
                        </a:rPr>
                        <a:t>-5.81</a:t>
                      </a:r>
                      <a:endParaRPr lang="mr-IN" sz="1300" b="0" i="0" u="none" strike="noStrike" dirty="0">
                        <a:solidFill>
                          <a:srgbClr val="000000"/>
                        </a:solidFill>
                        <a:effectLst/>
                        <a:latin typeface="Calibri" charset="0"/>
                      </a:endParaRPr>
                    </a:p>
                  </a:txBody>
                  <a:tcPr marL="6350" marR="6350" marT="91440" marB="0" anchor="b">
                    <a:lnT w="19050" cap="flat" cmpd="sng" algn="ctr">
                      <a:solidFill>
                        <a:schemeClr val="tx1"/>
                      </a:solidFill>
                      <a:prstDash val="solid"/>
                      <a:round/>
                      <a:headEnd type="none" w="med" len="med"/>
                      <a:tailEnd type="none" w="med" len="med"/>
                    </a:lnT>
                    <a:noFill/>
                  </a:tcPr>
                </a:tc>
                <a:tc>
                  <a:txBody>
                    <a:bodyPr/>
                    <a:lstStyle/>
                    <a:p>
                      <a:pPr algn="ctr" fontAlgn="b"/>
                      <a:r>
                        <a:rPr lang="en-US" sz="1300" u="none" strike="noStrike" dirty="0">
                          <a:effectLst/>
                        </a:rPr>
                        <a:t>Pt</a:t>
                      </a:r>
                      <a:endParaRPr lang="en-US" sz="1300" b="0" i="0" u="none" strike="noStrike" dirty="0">
                        <a:solidFill>
                          <a:srgbClr val="000000"/>
                        </a:solidFill>
                        <a:effectLst/>
                        <a:latin typeface="Calibri" charset="0"/>
                      </a:endParaRPr>
                    </a:p>
                  </a:txBody>
                  <a:tcPr marL="6350" marR="6350" marT="91440" marB="0" anchor="b">
                    <a:lnT w="19050" cap="flat" cmpd="sng" algn="ctr">
                      <a:solidFill>
                        <a:schemeClr val="tx1"/>
                      </a:solidFill>
                      <a:prstDash val="solid"/>
                      <a:round/>
                      <a:headEnd type="none" w="med" len="med"/>
                      <a:tailEnd type="none" w="med" len="med"/>
                    </a:lnT>
                    <a:noFill/>
                  </a:tcPr>
                </a:tc>
              </a:tr>
              <a:tr h="203200">
                <a:tc>
                  <a:txBody>
                    <a:bodyPr/>
                    <a:lstStyle/>
                    <a:p>
                      <a:pPr algn="l" fontAlgn="b"/>
                      <a:r>
                        <a:rPr lang="en-US" sz="1300" u="none" strike="noStrike" dirty="0">
                          <a:effectLst/>
                        </a:rPr>
                        <a:t>Primary Metal Loading (</a:t>
                      </a:r>
                      <a:r>
                        <a:rPr lang="en-US" sz="1300" u="none" strike="noStrike" dirty="0" err="1">
                          <a:effectLst/>
                        </a:rPr>
                        <a:t>wt</a:t>
                      </a:r>
                      <a:r>
                        <a:rPr lang="en-US" sz="1300" u="none" strike="noStrike" dirty="0">
                          <a:effectLst/>
                        </a:rPr>
                        <a:t>%)</a:t>
                      </a:r>
                      <a:endParaRPr lang="en-US" sz="1300" b="0" i="0" u="none" strike="noStrike" dirty="0">
                        <a:solidFill>
                          <a:srgbClr val="000000"/>
                        </a:solidFill>
                        <a:effectLst/>
                        <a:latin typeface="Calibri" charset="0"/>
                      </a:endParaRPr>
                    </a:p>
                  </a:txBody>
                  <a:tcPr marL="6350" marR="6350" marT="6350" marB="0" anchor="b">
                    <a:noFill/>
                  </a:tcPr>
                </a:tc>
                <a:tc>
                  <a:txBody>
                    <a:bodyPr/>
                    <a:lstStyle/>
                    <a:p>
                      <a:pPr algn="ctr" fontAlgn="b"/>
                      <a:r>
                        <a:rPr lang="nb-NO" sz="1300" u="none" strike="noStrike" dirty="0">
                          <a:effectLst/>
                        </a:rPr>
                        <a:t>0.2</a:t>
                      </a:r>
                      <a:endParaRPr lang="nb-NO"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Promoter Charge/Ionic Radius (charge/pm)</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nb-NO" sz="1300" u="none" strike="noStrike" dirty="0" smtClean="0">
                          <a:effectLst/>
                        </a:rPr>
                        <a:t>0.36</a:t>
                      </a:r>
                      <a:endParaRPr lang="nb-NO"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Promoter Electronegativity (Pauling Scale)</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nb-NO" sz="1300" u="none" strike="noStrike">
                          <a:effectLst/>
                        </a:rPr>
                        <a:t>1.91</a:t>
                      </a:r>
                      <a:endParaRPr lang="nb-NO"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dirty="0">
                          <a:effectLst/>
                        </a:rPr>
                        <a:t>Ni</a:t>
                      </a:r>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Promoter Loading (wt%)</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a:effectLst/>
                        </a:rPr>
                        <a:t>15</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Support Metal, First Ionization Energy (kJ/mol)</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uk-UA" sz="1300" u="none" strike="noStrike" dirty="0" smtClean="0">
                          <a:effectLst/>
                        </a:rPr>
                        <a:t>57</a:t>
                      </a:r>
                      <a:r>
                        <a:rPr lang="en-US" sz="1300" u="none" strike="noStrike" dirty="0" smtClean="0">
                          <a:effectLst/>
                        </a:rPr>
                        <a:t>8</a:t>
                      </a:r>
                      <a:endParaRPr lang="uk-UA" sz="1300" b="0" i="0" u="none" strike="noStrike" dirty="0">
                        <a:solidFill>
                          <a:srgbClr val="000000"/>
                        </a:solidFill>
                        <a:effectLst/>
                        <a:latin typeface="Calibri" charset="0"/>
                      </a:endParaRPr>
                    </a:p>
                  </a:txBody>
                  <a:tcPr marL="6350" marR="6350" marT="6350" marB="0" anchor="b">
                    <a:noFill/>
                  </a:tcPr>
                </a:tc>
                <a:tc>
                  <a:txBody>
                    <a:bodyPr/>
                    <a:lstStyle/>
                    <a:p>
                      <a:pPr algn="ctr" fontAlgn="b"/>
                      <a:r>
                        <a:rPr lang="is-IS" sz="1300" u="none" strike="noStrike" dirty="0">
                          <a:effectLst/>
                        </a:rPr>
                        <a:t>Al</a:t>
                      </a:r>
                      <a:r>
                        <a:rPr lang="is-IS" sz="1300" u="none" strike="noStrike" baseline="-25000" dirty="0">
                          <a:effectLst/>
                        </a:rPr>
                        <a:t>2</a:t>
                      </a:r>
                      <a:r>
                        <a:rPr lang="is-IS" sz="1300" u="none" strike="noStrike" dirty="0">
                          <a:effectLst/>
                        </a:rPr>
                        <a:t>O</a:t>
                      </a:r>
                      <a:r>
                        <a:rPr lang="is-IS" sz="1300" u="none" strike="noStrike" baseline="-25000" dirty="0">
                          <a:effectLst/>
                        </a:rPr>
                        <a:t>3</a:t>
                      </a:r>
                      <a:endParaRPr lang="is-IS" sz="1300" b="0" i="0" u="none" strike="noStrike" baseline="-25000"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Support Metal, Electronegativity (Pauling Scale)</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nb-NO" sz="1300" u="none" strike="noStrike">
                          <a:effectLst/>
                        </a:rPr>
                        <a:t>1.61</a:t>
                      </a:r>
                      <a:endParaRPr lang="nb-NO"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Synthesis Method</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a:effectLst/>
                        </a:rPr>
                        <a:t>IWI</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Calcination Temperature (Celsius)</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is-IS" sz="1300" u="none" strike="noStrike" dirty="0">
                          <a:effectLst/>
                        </a:rPr>
                        <a:t>500</a:t>
                      </a:r>
                      <a:endParaRPr lang="is-IS"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Calcination Time (hours)</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a:effectLst/>
                        </a:rPr>
                        <a:t>4</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Reaction Temperature (Kelvin)</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is-IS" sz="1300" u="none" strike="noStrike">
                          <a:effectLst/>
                        </a:rPr>
                        <a:t>623</a:t>
                      </a:r>
                      <a:endParaRPr lang="is-I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Reactant Feed, H2 vol%</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dirty="0">
                          <a:effectLst/>
                        </a:rPr>
                        <a:t>0</a:t>
                      </a:r>
                      <a:endParaRPr lang="en-US"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Reactant Feed, CO vol%</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a:effectLst/>
                        </a:rPr>
                        <a:t>3</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Reactant Feed, H2O vol%</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dirty="0">
                          <a:effectLst/>
                        </a:rPr>
                        <a:t>6</a:t>
                      </a:r>
                      <a:endParaRPr lang="en-US"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Reactant Feed, CO vol%</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a:effectLst/>
                        </a:rPr>
                        <a:t>0</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a:effectLst/>
                        </a:rPr>
                        <a:t>Time on Stream (min)</a:t>
                      </a:r>
                      <a:endParaRPr lang="en-US" sz="1300" b="0" i="0" u="none" strike="noStrike">
                        <a:solidFill>
                          <a:srgbClr val="000000"/>
                        </a:solidFill>
                        <a:effectLst/>
                        <a:latin typeface="Calibri" charset="0"/>
                      </a:endParaRPr>
                    </a:p>
                  </a:txBody>
                  <a:tcPr marL="6350" marR="6350" marT="6350" marB="0" anchor="b">
                    <a:noFill/>
                  </a:tcPr>
                </a:tc>
                <a:tc>
                  <a:txBody>
                    <a:bodyPr/>
                    <a:lstStyle/>
                    <a:p>
                      <a:pPr algn="ctr" fontAlgn="b"/>
                      <a:r>
                        <a:rPr lang="en-US" sz="1300" u="none" strike="noStrike" dirty="0">
                          <a:effectLst/>
                        </a:rPr>
                        <a:t>60</a:t>
                      </a:r>
                      <a:endParaRPr lang="en-US"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r h="203200">
                <a:tc>
                  <a:txBody>
                    <a:bodyPr/>
                    <a:lstStyle/>
                    <a:p>
                      <a:pPr algn="l" fontAlgn="b"/>
                      <a:r>
                        <a:rPr lang="en-US" sz="1300" u="none" strike="noStrike" dirty="0">
                          <a:effectLst/>
                        </a:rPr>
                        <a:t>Total Inlet Flowrate/Catalyst Mass (mL/min/g)</a:t>
                      </a:r>
                      <a:endParaRPr lang="en-US" sz="1300" b="0" i="0" u="none" strike="noStrike" dirty="0">
                        <a:solidFill>
                          <a:srgbClr val="000000"/>
                        </a:solidFill>
                        <a:effectLst/>
                        <a:latin typeface="Calibri" charset="0"/>
                      </a:endParaRPr>
                    </a:p>
                  </a:txBody>
                  <a:tcPr marL="6350" marR="6350" marT="6350" marB="0" anchor="b">
                    <a:noFill/>
                  </a:tcPr>
                </a:tc>
                <a:tc>
                  <a:txBody>
                    <a:bodyPr/>
                    <a:lstStyle/>
                    <a:p>
                      <a:pPr algn="ctr" fontAlgn="b"/>
                      <a:r>
                        <a:rPr lang="hr-HR" sz="1300" u="none" strike="noStrike" dirty="0" smtClean="0">
                          <a:effectLst/>
                        </a:rPr>
                        <a:t>2</a:t>
                      </a:r>
                      <a:endParaRPr lang="hr-HR" sz="1300" b="0" i="0" u="none" strike="noStrike" dirty="0">
                        <a:solidFill>
                          <a:srgbClr val="000000"/>
                        </a:solidFill>
                        <a:effectLst/>
                        <a:latin typeface="Calibri" charset="0"/>
                      </a:endParaRPr>
                    </a:p>
                  </a:txBody>
                  <a:tcPr marL="6350" marR="6350" marT="6350" marB="0" anchor="b">
                    <a:noFill/>
                  </a:tcPr>
                </a:tc>
                <a:tc>
                  <a:txBody>
                    <a:bodyPr/>
                    <a:lstStyle/>
                    <a:p>
                      <a:pPr algn="ctr" fontAlgn="b"/>
                      <a:endParaRPr lang="en-US" sz="1300" b="0" i="0" u="none" strike="noStrike" dirty="0">
                        <a:solidFill>
                          <a:srgbClr val="000000"/>
                        </a:solidFill>
                        <a:effectLst/>
                        <a:latin typeface="Calibri" charset="0"/>
                      </a:endParaRPr>
                    </a:p>
                  </a:txBody>
                  <a:tcPr marL="6350" marR="6350" marT="6350" marB="0" anchor="b">
                    <a:noFill/>
                  </a:tcPr>
                </a:tc>
              </a:tr>
            </a:tbl>
          </a:graphicData>
        </a:graphic>
      </p:graphicFrame>
      <p:sp>
        <p:nvSpPr>
          <p:cNvPr id="6" name="TextBox 5"/>
          <p:cNvSpPr txBox="1"/>
          <p:nvPr/>
        </p:nvSpPr>
        <p:spPr>
          <a:xfrm>
            <a:off x="5352585" y="1592270"/>
            <a:ext cx="3589829" cy="369332"/>
          </a:xfrm>
          <a:prstGeom prst="rect">
            <a:avLst/>
          </a:prstGeom>
          <a:noFill/>
        </p:spPr>
        <p:txBody>
          <a:bodyPr wrap="none" rtlCol="0">
            <a:spAutoFit/>
          </a:bodyPr>
          <a:lstStyle/>
          <a:p>
            <a:r>
              <a:rPr lang="en-US" dirty="0" smtClean="0"/>
              <a:t>Search Results </a:t>
            </a:r>
            <a:r>
              <a:rPr lang="en-US" smtClean="0"/>
              <a:t>for Optimum Catalyst</a:t>
            </a:r>
            <a:endParaRPr lang="en-US"/>
          </a:p>
        </p:txBody>
      </p:sp>
      <p:sp>
        <p:nvSpPr>
          <p:cNvPr id="9" name="Rectangle 8"/>
          <p:cNvSpPr/>
          <p:nvPr/>
        </p:nvSpPr>
        <p:spPr>
          <a:xfrm>
            <a:off x="10368116" y="2311968"/>
            <a:ext cx="589935" cy="133943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06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43440203"/>
              </p:ext>
            </p:extLst>
          </p:nvPr>
        </p:nvGraphicFramePr>
        <p:xfrm>
          <a:off x="838200" y="1690688"/>
          <a:ext cx="4700753" cy="4618453"/>
        </p:xfrm>
        <a:graphic>
          <a:graphicData uri="http://schemas.openxmlformats.org/drawingml/2006/table">
            <a:tbl>
              <a:tblPr>
                <a:tableStyleId>{5C22544A-7EE6-4342-B048-85BDC9FD1C3A}</a:tableStyleId>
              </a:tblPr>
              <a:tblGrid>
                <a:gridCol w="2811767"/>
                <a:gridCol w="944493"/>
                <a:gridCol w="944493"/>
              </a:tblGrid>
              <a:tr h="2407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MSE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is-IS" sz="1400" b="1" u="none" strike="noStrike" dirty="0" smtClean="0">
                          <a:effectLst/>
                        </a:rPr>
                        <a:t>R</a:t>
                      </a:r>
                      <a:r>
                        <a:rPr lang="is-IS" sz="1400" b="1" u="none" strike="noStrike" baseline="30000" dirty="0" smtClean="0">
                          <a:effectLst/>
                        </a:rPr>
                        <a:t>2</a:t>
                      </a:r>
                      <a:endParaRPr lang="is-I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84755">
                <a:tc>
                  <a:txBody>
                    <a:bodyPr/>
                    <a:lstStyle/>
                    <a:p>
                      <a:pPr algn="l" fontAlgn="b"/>
                      <a:r>
                        <a:rPr lang="en-US" sz="1400" u="none" strike="noStrike" dirty="0">
                          <a:effectLst/>
                        </a:rPr>
                        <a:t>No Attributes Removed, Base Case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400" u="none" strike="noStrike" dirty="0">
                          <a:effectLst/>
                        </a:rPr>
                        <a:t>0.420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407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uk-UA" sz="1400" u="none" strike="noStrike" dirty="0">
                          <a:effectLst/>
                        </a:rPr>
                        <a:t>0.577</a:t>
                      </a:r>
                      <a:endParaRPr lang="uk-UA"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fi-FI" sz="1400" u="none" strike="noStrike" dirty="0">
                          <a:effectLst/>
                        </a:rPr>
                        <a:t>0.87</a:t>
                      </a:r>
                      <a:endParaRPr lang="fi-FI"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r>
              <a:tr h="240761">
                <a:tc>
                  <a:txBody>
                    <a:bodyPr/>
                    <a:lstStyle/>
                    <a:p>
                      <a:pPr algn="l" fontAlgn="b"/>
                      <a:r>
                        <a:rPr lang="en-US" sz="1400" u="none" strike="noStrike" dirty="0">
                          <a:effectLst/>
                        </a:rPr>
                        <a:t>Primary Metal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0.454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t-IT" sz="1400" u="none" strike="noStrike">
                          <a:effectLst/>
                        </a:rPr>
                        <a:t>0.89</a:t>
                      </a:r>
                      <a:endParaRPr lang="it-IT" sz="1400" b="0" i="0" u="none" strike="noStrike">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0.385</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0.366</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Promoter Loading, wt%</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0.348</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0.403</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Synthesis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Temperature, C</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0.316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0.415</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Reaction Temperature</a:t>
                      </a:r>
                      <a:endParaRPr lang="en-U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is-IS" sz="1400" u="none" strike="noStrike" dirty="0">
                          <a:effectLst/>
                        </a:rPr>
                        <a:t>1.244</a:t>
                      </a:r>
                      <a:endParaRPr lang="is-I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nb-NO" sz="1400" u="none" strike="noStrike" dirty="0">
                          <a:effectLst/>
                        </a:rPr>
                        <a:t>0.70</a:t>
                      </a:r>
                      <a:endParaRPr lang="nb-NO"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r>
              <a:tr h="240761">
                <a:tc>
                  <a:txBody>
                    <a:bodyPr/>
                    <a:lstStyle/>
                    <a:p>
                      <a:pPr algn="l" fontAlgn="b"/>
                      <a:r>
                        <a:rPr lang="en-US" sz="1400" u="none" strike="noStrike">
                          <a:effectLst/>
                        </a:rPr>
                        <a:t>Reactant Feed, H2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0.449</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0.430</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H2O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0.371</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Time on Stream (min)</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0.357</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Total Inlet Flowrate/Catalyst Mass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0.463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24</a:t>
            </a:fld>
            <a:endParaRPr lang="en-US" dirty="0"/>
          </a:p>
        </p:txBody>
      </p:sp>
      <p:sp>
        <p:nvSpPr>
          <p:cNvPr id="6" name="TextBox 5"/>
          <p:cNvSpPr txBox="1"/>
          <p:nvPr/>
        </p:nvSpPr>
        <p:spPr>
          <a:xfrm>
            <a:off x="5957255" y="3602736"/>
            <a:ext cx="5597366" cy="430887"/>
          </a:xfrm>
          <a:prstGeom prst="rect">
            <a:avLst/>
          </a:prstGeom>
          <a:noFill/>
        </p:spPr>
        <p:txBody>
          <a:bodyPr wrap="none" rtlCol="0">
            <a:spAutoFit/>
          </a:bodyPr>
          <a:lstStyle/>
          <a:p>
            <a:pPr algn="ctr"/>
            <a:r>
              <a:rPr lang="en-US" sz="2200" dirty="0" smtClean="0"/>
              <a:t>Most sensitive to </a:t>
            </a:r>
            <a:r>
              <a:rPr lang="en-US" sz="2200" b="1" dirty="0" smtClean="0"/>
              <a:t>BE</a:t>
            </a:r>
            <a:r>
              <a:rPr lang="en-US" sz="2200" b="1" baseline="-25000" dirty="0" smtClean="0"/>
              <a:t>C  </a:t>
            </a:r>
            <a:r>
              <a:rPr lang="en-US" sz="2200" dirty="0" smtClean="0"/>
              <a:t>&amp;  </a:t>
            </a:r>
            <a:r>
              <a:rPr lang="en-US" sz="2200" b="1" dirty="0" smtClean="0"/>
              <a:t>Reaction Temperature</a:t>
            </a:r>
            <a:endParaRPr lang="en-US" sz="2200" b="1" dirty="0"/>
          </a:p>
        </p:txBody>
      </p:sp>
      <p:sp>
        <p:nvSpPr>
          <p:cNvPr id="12" name="TextBox 11"/>
          <p:cNvSpPr txBox="1"/>
          <p:nvPr/>
        </p:nvSpPr>
        <p:spPr>
          <a:xfrm>
            <a:off x="6638692" y="1825314"/>
            <a:ext cx="4234493" cy="1200329"/>
          </a:xfrm>
          <a:prstGeom prst="rect">
            <a:avLst/>
          </a:prstGeom>
          <a:noFill/>
          <a:ln>
            <a:solidFill>
              <a:schemeClr val="tx1"/>
            </a:solidFill>
          </a:ln>
        </p:spPr>
        <p:txBody>
          <a:bodyPr wrap="none" rtlCol="0">
            <a:spAutoFit/>
          </a:bodyPr>
          <a:lstStyle/>
          <a:p>
            <a:r>
              <a:rPr lang="en-US" dirty="0" smtClean="0"/>
              <a:t>Methodology: </a:t>
            </a:r>
          </a:p>
          <a:p>
            <a:pPr marL="342900" indent="-342900">
              <a:buFont typeface="+mj-lt"/>
              <a:buAutoNum type="arabicPeriod"/>
            </a:pPr>
            <a:r>
              <a:rPr lang="en-US" dirty="0" smtClean="0"/>
              <a:t>Removed attributes one-at-a-time</a:t>
            </a:r>
          </a:p>
          <a:p>
            <a:pPr marL="342900" indent="-342900">
              <a:buFont typeface="+mj-lt"/>
              <a:buAutoNum type="arabicPeriod"/>
            </a:pPr>
            <a:r>
              <a:rPr lang="en-US" dirty="0" smtClean="0"/>
              <a:t>Randomized data and trained new ANN</a:t>
            </a:r>
          </a:p>
          <a:p>
            <a:pPr marL="342900" indent="-342900">
              <a:buFont typeface="+mj-lt"/>
              <a:buAutoNum type="arabicPeriod"/>
            </a:pPr>
            <a:r>
              <a:rPr lang="en-US" dirty="0" smtClean="0"/>
              <a:t>Reported average MSE and R</a:t>
            </a:r>
            <a:r>
              <a:rPr lang="en-US" baseline="30000" dirty="0" smtClean="0"/>
              <a:t>2</a:t>
            </a:r>
            <a:endParaRPr lang="en-US" baseline="300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477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a:t>
            </a:r>
            <a:endParaRPr lang="en-US" dirty="0"/>
          </a:p>
        </p:txBody>
      </p:sp>
      <p:graphicFrame>
        <p:nvGraphicFramePr>
          <p:cNvPr id="3" name="Table 2"/>
          <p:cNvGraphicFramePr>
            <a:graphicFrameLocks noGrp="1"/>
          </p:cNvGraphicFramePr>
          <p:nvPr>
            <p:extLst/>
          </p:nvPr>
        </p:nvGraphicFramePr>
        <p:xfrm>
          <a:off x="838200" y="1690688"/>
          <a:ext cx="4700753" cy="4618453"/>
        </p:xfrm>
        <a:graphic>
          <a:graphicData uri="http://schemas.openxmlformats.org/drawingml/2006/table">
            <a:tbl>
              <a:tblPr>
                <a:tableStyleId>{5C22544A-7EE6-4342-B048-85BDC9FD1C3A}</a:tableStyleId>
              </a:tblPr>
              <a:tblGrid>
                <a:gridCol w="2811767"/>
                <a:gridCol w="944493"/>
                <a:gridCol w="944493"/>
              </a:tblGrid>
              <a:tr h="2407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MSE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is-IS" sz="1400" b="1" u="none" strike="noStrike" dirty="0" smtClean="0">
                          <a:effectLst/>
                        </a:rPr>
                        <a:t>R</a:t>
                      </a:r>
                      <a:r>
                        <a:rPr lang="is-IS" sz="1400" b="1" u="none" strike="noStrike" baseline="30000" dirty="0" smtClean="0">
                          <a:effectLst/>
                        </a:rPr>
                        <a:t>2</a:t>
                      </a:r>
                      <a:endParaRPr lang="is-I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84755">
                <a:tc>
                  <a:txBody>
                    <a:bodyPr/>
                    <a:lstStyle/>
                    <a:p>
                      <a:pPr algn="l" fontAlgn="b"/>
                      <a:r>
                        <a:rPr lang="en-US" sz="1400" u="none" strike="noStrike" dirty="0">
                          <a:effectLst/>
                        </a:rPr>
                        <a:t>No Attributes Removed, Base Case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400" u="none" strike="noStrike" dirty="0">
                          <a:effectLst/>
                        </a:rPr>
                        <a:t>0.420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r>
              <a:tr h="2407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uk-UA" sz="1400" u="none" strike="noStrike" dirty="0">
                          <a:effectLst/>
                        </a:rPr>
                        <a:t>0.577</a:t>
                      </a:r>
                      <a:endParaRPr lang="uk-UA"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fi-FI" sz="1400" u="none" strike="noStrike" dirty="0">
                          <a:effectLst/>
                        </a:rPr>
                        <a:t>0.87</a:t>
                      </a:r>
                      <a:endParaRPr lang="fi-FI"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r>
              <a:tr h="240761">
                <a:tc>
                  <a:txBody>
                    <a:bodyPr/>
                    <a:lstStyle/>
                    <a:p>
                      <a:pPr algn="l" fontAlgn="b"/>
                      <a:r>
                        <a:rPr lang="en-US" sz="1400" u="none" strike="noStrike" dirty="0">
                          <a:effectLst/>
                        </a:rPr>
                        <a:t>Primary Metal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0.454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t-IT" sz="1400" u="none" strike="noStrike">
                          <a:effectLst/>
                        </a:rPr>
                        <a:t>0.89</a:t>
                      </a:r>
                      <a:endParaRPr lang="it-IT" sz="1400" b="0" i="0" u="none" strike="noStrike">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0.385</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r>
              <a:tr h="2407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0.366</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r>
              <a:tr h="240761">
                <a:tc>
                  <a:txBody>
                    <a:bodyPr/>
                    <a:lstStyle/>
                    <a:p>
                      <a:pPr algn="l" fontAlgn="b"/>
                      <a:r>
                        <a:rPr lang="en-US" sz="1400" u="none" strike="noStrike">
                          <a:effectLst/>
                        </a:rPr>
                        <a:t>Promoter Loading, wt%</a:t>
                      </a:r>
                      <a:endParaRPr lang="en-US" sz="1400" b="0" i="0" u="none" strike="noStrike">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0.348</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solidFill>
                      <a:schemeClr val="accent6">
                        <a:lumMod val="60000"/>
                        <a:lumOff val="40000"/>
                      </a:schemeClr>
                    </a:solidFill>
                  </a:tcPr>
                </a:tc>
              </a:tr>
              <a:tr h="240761">
                <a:tc>
                  <a:txBody>
                    <a:bodyPr/>
                    <a:lstStyle/>
                    <a:p>
                      <a:pPr algn="l" fontAlgn="b"/>
                      <a:r>
                        <a:rPr lang="en-US" sz="1400" u="none" strike="noStrike" dirty="0">
                          <a:effectLst/>
                        </a:rPr>
                        <a:t>Support, First Ionization Energy</a:t>
                      </a:r>
                      <a:endParaRPr lang="en-US" sz="1400" b="0" i="0" u="none" strike="noStrike" dirty="0">
                        <a:solidFill>
                          <a:srgbClr val="000000"/>
                        </a:solidFill>
                        <a:effectLst/>
                        <a:latin typeface="Calibri" charset="0"/>
                      </a:endParaRPr>
                    </a:p>
                  </a:txBody>
                  <a:tcPr marL="6350" marR="6350" marT="6350" marB="0" anchor="ctr">
                    <a:solidFill>
                      <a:schemeClr val="accent5">
                        <a:lumMod val="60000"/>
                        <a:lumOff val="40000"/>
                      </a:schemeClr>
                    </a:solidFill>
                  </a:tcPr>
                </a:tc>
                <a:tc>
                  <a:txBody>
                    <a:bodyPr/>
                    <a:lstStyle/>
                    <a:p>
                      <a:pPr algn="ctr" fontAlgn="b"/>
                      <a:r>
                        <a:rPr lang="nb-NO" sz="1400" u="none" strike="noStrike">
                          <a:effectLst/>
                        </a:rPr>
                        <a:t>0.403</a:t>
                      </a:r>
                      <a:endParaRPr lang="nb-NO" sz="1400" b="0" i="0" u="none" strike="noStrike">
                        <a:solidFill>
                          <a:srgbClr val="000000"/>
                        </a:solidFill>
                        <a:effectLst/>
                        <a:latin typeface="Calibri" charset="0"/>
                      </a:endParaRPr>
                    </a:p>
                  </a:txBody>
                  <a:tcPr marL="6350" marR="6350" marT="6350" marB="0" anchor="ctr">
                    <a:solidFill>
                      <a:schemeClr val="accent5">
                        <a:lumMod val="60000"/>
                        <a:lumOff val="40000"/>
                      </a:schemeClr>
                    </a:solid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solidFill>
                      <a:schemeClr val="accent5">
                        <a:lumMod val="60000"/>
                        <a:lumOff val="40000"/>
                      </a:schemeClr>
                    </a:solidFill>
                  </a:tcPr>
                </a:tc>
              </a:tr>
              <a:tr h="240761">
                <a:tc>
                  <a:txBody>
                    <a:bodyPr/>
                    <a:lstStyle/>
                    <a:p>
                      <a:pPr algn="l" fontAlgn="b"/>
                      <a:r>
                        <a:rPr lang="en-US" sz="1400" u="none" strike="noStrike" dirty="0">
                          <a:effectLst/>
                        </a:rPr>
                        <a:t>Support, Electronegativity</a:t>
                      </a:r>
                      <a:endParaRPr lang="en-US" sz="1400" b="0" i="0" u="none" strike="noStrike" dirty="0">
                        <a:solidFill>
                          <a:srgbClr val="000000"/>
                        </a:solidFill>
                        <a:effectLst/>
                        <a:latin typeface="Calibri" charset="0"/>
                      </a:endParaRPr>
                    </a:p>
                  </a:txBody>
                  <a:tcPr marL="6350" marR="6350" marT="6350" marB="0" anchor="ctr">
                    <a:solidFill>
                      <a:schemeClr val="accent5">
                        <a:lumMod val="60000"/>
                        <a:lumOff val="40000"/>
                      </a:schemeClr>
                    </a:solidFill>
                  </a:tcPr>
                </a:tc>
                <a:tc>
                  <a:txBody>
                    <a:bodyPr/>
                    <a:lstStyle/>
                    <a:p>
                      <a:pPr algn="ctr" fontAlgn="b"/>
                      <a:r>
                        <a:rPr lang="nb-NO" sz="1400" u="none" strike="noStrike" dirty="0">
                          <a:effectLst/>
                        </a:rPr>
                        <a:t>0.414</a:t>
                      </a:r>
                      <a:endParaRPr lang="nb-NO" sz="1400" b="0" i="0" u="none" strike="noStrike" dirty="0">
                        <a:solidFill>
                          <a:srgbClr val="000000"/>
                        </a:solidFill>
                        <a:effectLst/>
                        <a:latin typeface="Calibri" charset="0"/>
                      </a:endParaRPr>
                    </a:p>
                  </a:txBody>
                  <a:tcPr marL="6350" marR="6350" marT="6350" marB="0" anchor="ctr">
                    <a:solidFill>
                      <a:schemeClr val="accent5">
                        <a:lumMod val="60000"/>
                        <a:lumOff val="40000"/>
                      </a:schemeClr>
                    </a:solid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solidFill>
                      <a:schemeClr val="accent5">
                        <a:lumMod val="60000"/>
                        <a:lumOff val="40000"/>
                      </a:schemeClr>
                    </a:solidFill>
                  </a:tcPr>
                </a:tc>
              </a:tr>
              <a:tr h="240761">
                <a:tc>
                  <a:txBody>
                    <a:bodyPr/>
                    <a:lstStyle/>
                    <a:p>
                      <a:pPr algn="l" fontAlgn="b"/>
                      <a:r>
                        <a:rPr lang="en-US" sz="1400" u="none" strike="noStrike">
                          <a:effectLst/>
                        </a:rPr>
                        <a:t>Synthesis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Temperature, C</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0.316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0.415</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Reaction Temperature</a:t>
                      </a:r>
                      <a:endParaRPr lang="en-U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is-IS" sz="1400" u="none" strike="noStrike" dirty="0">
                          <a:effectLst/>
                        </a:rPr>
                        <a:t>1.244</a:t>
                      </a:r>
                      <a:endParaRPr lang="is-I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nb-NO" sz="1400" u="none" strike="noStrike" dirty="0">
                          <a:effectLst/>
                        </a:rPr>
                        <a:t>0.70</a:t>
                      </a:r>
                      <a:endParaRPr lang="nb-NO"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r>
              <a:tr h="240761">
                <a:tc>
                  <a:txBody>
                    <a:bodyPr/>
                    <a:lstStyle/>
                    <a:p>
                      <a:pPr algn="l" fontAlgn="b"/>
                      <a:r>
                        <a:rPr lang="en-US" sz="1400" u="none" strike="noStrike">
                          <a:effectLst/>
                        </a:rPr>
                        <a:t>Reactant Feed, H2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0.449</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0.430</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H2O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0.371</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Time on Stream (min)</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0.357</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Total Inlet Flowrate/Catalyst Mass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0.463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25</a:t>
            </a:fld>
            <a:endParaRPr lang="en-US" dirty="0"/>
          </a:p>
        </p:txBody>
      </p:sp>
      <p:sp>
        <p:nvSpPr>
          <p:cNvPr id="6" name="TextBox 5"/>
          <p:cNvSpPr txBox="1"/>
          <p:nvPr/>
        </p:nvSpPr>
        <p:spPr>
          <a:xfrm>
            <a:off x="5957255" y="3602736"/>
            <a:ext cx="5597366" cy="430887"/>
          </a:xfrm>
          <a:prstGeom prst="rect">
            <a:avLst/>
          </a:prstGeom>
          <a:noFill/>
        </p:spPr>
        <p:txBody>
          <a:bodyPr wrap="none" rtlCol="0">
            <a:spAutoFit/>
          </a:bodyPr>
          <a:lstStyle/>
          <a:p>
            <a:pPr algn="ctr"/>
            <a:r>
              <a:rPr lang="en-US" sz="2200" dirty="0" smtClean="0"/>
              <a:t>Most sensitive to </a:t>
            </a:r>
            <a:r>
              <a:rPr lang="en-US" sz="2200" b="1" dirty="0" smtClean="0"/>
              <a:t>BE</a:t>
            </a:r>
            <a:r>
              <a:rPr lang="en-US" sz="2200" b="1" baseline="-25000" dirty="0" smtClean="0"/>
              <a:t>C  </a:t>
            </a:r>
            <a:r>
              <a:rPr lang="en-US" sz="2200" dirty="0" smtClean="0"/>
              <a:t>&amp;  </a:t>
            </a:r>
            <a:r>
              <a:rPr lang="en-US" sz="2200" b="1" dirty="0" smtClean="0"/>
              <a:t>Reaction Temperature</a:t>
            </a:r>
            <a:endParaRPr lang="en-US" sz="2200" b="1" dirty="0"/>
          </a:p>
        </p:txBody>
      </p:sp>
      <p:sp>
        <p:nvSpPr>
          <p:cNvPr id="5" name="TextBox 4"/>
          <p:cNvSpPr txBox="1"/>
          <p:nvPr/>
        </p:nvSpPr>
        <p:spPr>
          <a:xfrm>
            <a:off x="6305235" y="4421016"/>
            <a:ext cx="4901406" cy="430887"/>
          </a:xfrm>
          <a:prstGeom prst="rect">
            <a:avLst/>
          </a:prstGeom>
          <a:noFill/>
        </p:spPr>
        <p:txBody>
          <a:bodyPr wrap="none" rtlCol="0">
            <a:spAutoFit/>
          </a:bodyPr>
          <a:lstStyle/>
          <a:p>
            <a:pPr algn="ctr"/>
            <a:r>
              <a:rPr lang="en-US" sz="2200" dirty="0" smtClean="0"/>
              <a:t>Support sensitivity &gt; Promoter Sensitivity</a:t>
            </a:r>
            <a:endParaRPr lang="en-US" sz="2200" dirty="0"/>
          </a:p>
        </p:txBody>
      </p:sp>
      <p:sp>
        <p:nvSpPr>
          <p:cNvPr id="10" name="TextBox 9"/>
          <p:cNvSpPr txBox="1"/>
          <p:nvPr/>
        </p:nvSpPr>
        <p:spPr>
          <a:xfrm>
            <a:off x="6277600" y="5239296"/>
            <a:ext cx="4956678" cy="430887"/>
          </a:xfrm>
          <a:prstGeom prst="rect">
            <a:avLst/>
          </a:prstGeom>
          <a:noFill/>
        </p:spPr>
        <p:txBody>
          <a:bodyPr wrap="none" rtlCol="0">
            <a:spAutoFit/>
          </a:bodyPr>
          <a:lstStyle/>
          <a:p>
            <a:pPr algn="ctr"/>
            <a:r>
              <a:rPr lang="en-US" sz="2200" dirty="0" smtClean="0"/>
              <a:t>Temperature effects appear to dominate </a:t>
            </a:r>
            <a:endParaRPr lang="en-US" sz="2200" dirty="0"/>
          </a:p>
        </p:txBody>
      </p:sp>
      <p:sp>
        <p:nvSpPr>
          <p:cNvPr id="12" name="TextBox 11"/>
          <p:cNvSpPr txBox="1"/>
          <p:nvPr/>
        </p:nvSpPr>
        <p:spPr>
          <a:xfrm>
            <a:off x="6638692" y="1825314"/>
            <a:ext cx="4234493" cy="1200329"/>
          </a:xfrm>
          <a:prstGeom prst="rect">
            <a:avLst/>
          </a:prstGeom>
          <a:noFill/>
          <a:ln>
            <a:solidFill>
              <a:schemeClr val="tx1"/>
            </a:solidFill>
          </a:ln>
        </p:spPr>
        <p:txBody>
          <a:bodyPr wrap="none" rtlCol="0">
            <a:spAutoFit/>
          </a:bodyPr>
          <a:lstStyle/>
          <a:p>
            <a:r>
              <a:rPr lang="en-US" dirty="0" smtClean="0"/>
              <a:t>Methodology: </a:t>
            </a:r>
          </a:p>
          <a:p>
            <a:pPr marL="342900" indent="-342900">
              <a:buFont typeface="+mj-lt"/>
              <a:buAutoNum type="arabicPeriod"/>
            </a:pPr>
            <a:r>
              <a:rPr lang="en-US" dirty="0" smtClean="0"/>
              <a:t>Removed attributes one-at-a-time</a:t>
            </a:r>
          </a:p>
          <a:p>
            <a:pPr marL="342900" indent="-342900">
              <a:buFont typeface="+mj-lt"/>
              <a:buAutoNum type="arabicPeriod"/>
            </a:pPr>
            <a:r>
              <a:rPr lang="en-US" dirty="0" smtClean="0"/>
              <a:t>Randomized data and trained new ANN</a:t>
            </a:r>
          </a:p>
          <a:p>
            <a:pPr marL="342900" indent="-342900">
              <a:buFont typeface="+mj-lt"/>
              <a:buAutoNum type="arabicPeriod"/>
            </a:pPr>
            <a:r>
              <a:rPr lang="en-US" dirty="0" smtClean="0"/>
              <a:t>Reported average MSE and R</a:t>
            </a:r>
            <a:r>
              <a:rPr lang="en-US" baseline="30000" dirty="0" smtClean="0"/>
              <a:t>2</a:t>
            </a:r>
            <a:endParaRPr lang="en-US" baseline="300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7881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026318" y="1460211"/>
            <a:ext cx="3375086" cy="5145306"/>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3149" y="1465961"/>
            <a:ext cx="6665756" cy="5139555"/>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Interpolation Results </a:t>
            </a:r>
            <a:r>
              <a:rPr lang="en-US" dirty="0" smtClean="0"/>
              <a:t>- Primary Metals</a:t>
            </a:r>
            <a:endParaRPr lang="en-US"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588" y="1648927"/>
            <a:ext cx="3048000" cy="2286000"/>
          </a:xfrm>
          <a:prstGeom prst="rect">
            <a:avLst/>
          </a:prstGeom>
          <a:ln>
            <a:solidFill>
              <a:schemeClr val="tx1"/>
            </a:solidFill>
          </a:ln>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3" y="1648927"/>
            <a:ext cx="3048000" cy="2286000"/>
          </a:xfrm>
          <a:prstGeom prst="rect">
            <a:avLst/>
          </a:prstGeom>
          <a:ln>
            <a:solidFill>
              <a:schemeClr val="tx1"/>
            </a:solidFill>
          </a:ln>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872" y="4155672"/>
            <a:ext cx="3048000" cy="2286000"/>
          </a:xfrm>
          <a:prstGeom prst="rect">
            <a:avLst/>
          </a:prstGeom>
          <a:ln>
            <a:solidFill>
              <a:schemeClr val="tx1"/>
            </a:solidFill>
          </a:ln>
        </p:spPr>
      </p:pic>
      <p:sp>
        <p:nvSpPr>
          <p:cNvPr id="3" name="Slide Number Placeholder 2"/>
          <p:cNvSpPr>
            <a:spLocks noGrp="1"/>
          </p:cNvSpPr>
          <p:nvPr>
            <p:ph type="sldNum" sz="quarter" idx="12"/>
          </p:nvPr>
        </p:nvSpPr>
        <p:spPr>
          <a:xfrm>
            <a:off x="9229725" y="6341228"/>
            <a:ext cx="2743200" cy="365125"/>
          </a:xfrm>
        </p:spPr>
        <p:txBody>
          <a:bodyPr/>
          <a:lstStyle/>
          <a:p>
            <a:fld id="{7FE02735-D6C4-9143-AA7B-CB735DC88641}" type="slidenum">
              <a:rPr lang="en-US" smtClean="0"/>
              <a:t>26</a:t>
            </a:fld>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187" y="1605367"/>
            <a:ext cx="3048000" cy="2286000"/>
          </a:xfrm>
          <a:prstGeom prst="rect">
            <a:avLst/>
          </a:prstGeom>
          <a:ln>
            <a:solidFill>
              <a:schemeClr val="tx1"/>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3187" y="4055228"/>
            <a:ext cx="3048000" cy="2286000"/>
          </a:xfrm>
          <a:prstGeom prst="rect">
            <a:avLst/>
          </a:prstGeom>
          <a:ln>
            <a:solidFill>
              <a:schemeClr val="tx1"/>
            </a:solidFill>
          </a:ln>
        </p:spPr>
      </p:pic>
      <p:sp>
        <p:nvSpPr>
          <p:cNvPr id="12" name="Rectangle 11"/>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737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 Results </a:t>
            </a:r>
            <a:r>
              <a:rPr lang="mr-IN" dirty="0" smtClean="0"/>
              <a:t>–</a:t>
            </a:r>
            <a:r>
              <a:rPr lang="en-US" dirty="0" smtClean="0"/>
              <a:t> Primary Metals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017" y="1634833"/>
            <a:ext cx="3292643" cy="2469481"/>
          </a:xfrm>
          <a:prstGeom prst="rect">
            <a:avLst/>
          </a:prstGeom>
          <a:ln>
            <a:solidFill>
              <a:schemeClr val="tx1">
                <a:lumMod val="50000"/>
                <a:lumOff val="50000"/>
              </a:schemeClr>
            </a:solidFill>
          </a:ln>
        </p:spPr>
      </p:pic>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27</a:t>
            </a:fld>
            <a:endParaRPr lang="en-US"/>
          </a:p>
        </p:txBody>
      </p:sp>
      <p:sp>
        <p:nvSpPr>
          <p:cNvPr id="8" name="TextBox 7"/>
          <p:cNvSpPr txBox="1"/>
          <p:nvPr/>
        </p:nvSpPr>
        <p:spPr>
          <a:xfrm>
            <a:off x="1479885" y="4525413"/>
            <a:ext cx="3798797" cy="1569660"/>
          </a:xfrm>
          <a:prstGeom prst="rect">
            <a:avLst/>
          </a:prstGeom>
          <a:noFill/>
        </p:spPr>
        <p:txBody>
          <a:bodyPr wrap="none" rtlCol="0">
            <a:spAutoFit/>
          </a:bodyPr>
          <a:lstStyle/>
          <a:p>
            <a:pPr>
              <a:lnSpc>
                <a:spcPct val="150000"/>
              </a:lnSpc>
            </a:pPr>
            <a:r>
              <a:rPr lang="en-US" sz="1600" dirty="0" smtClean="0"/>
              <a:t>Number of Au Data Points = 99</a:t>
            </a:r>
          </a:p>
          <a:p>
            <a:pPr>
              <a:lnSpc>
                <a:spcPct val="150000"/>
              </a:lnSpc>
            </a:pPr>
            <a:r>
              <a:rPr lang="en-US" sz="1600" dirty="0" smtClean="0"/>
              <a:t>Original Domain: -6.46 eV ≤ BE</a:t>
            </a:r>
            <a:r>
              <a:rPr lang="en-US" sz="1600" baseline="-25000" dirty="0" smtClean="0"/>
              <a:t>C</a:t>
            </a:r>
            <a:r>
              <a:rPr lang="en-US" sz="1600" dirty="0" smtClean="0"/>
              <a:t> </a:t>
            </a:r>
            <a:r>
              <a:rPr lang="en-US" sz="1600" dirty="0"/>
              <a:t>≤</a:t>
            </a:r>
            <a:r>
              <a:rPr lang="en-US" sz="1600" dirty="0" smtClean="0"/>
              <a:t> -3.06 eV</a:t>
            </a:r>
          </a:p>
          <a:p>
            <a:pPr>
              <a:lnSpc>
                <a:spcPct val="150000"/>
              </a:lnSpc>
            </a:pPr>
            <a:r>
              <a:rPr lang="en-US" sz="1600" dirty="0" smtClean="0"/>
              <a:t>Au BE</a:t>
            </a:r>
            <a:r>
              <a:rPr lang="en-US" sz="1600" baseline="-25000" dirty="0" smtClean="0"/>
              <a:t>C </a:t>
            </a:r>
            <a:r>
              <a:rPr lang="en-US" sz="1600" dirty="0" smtClean="0"/>
              <a:t>= -3.06 eV</a:t>
            </a:r>
          </a:p>
          <a:p>
            <a:pPr>
              <a:lnSpc>
                <a:spcPct val="150000"/>
              </a:lnSpc>
            </a:pPr>
            <a:r>
              <a:rPr lang="en-US" sz="1600" dirty="0" smtClean="0"/>
              <a:t>Modified Domain: </a:t>
            </a:r>
            <a:r>
              <a:rPr lang="en-US" sz="1600" dirty="0"/>
              <a:t>-6.46 eV ≤ BE</a:t>
            </a:r>
            <a:r>
              <a:rPr lang="en-US" sz="1600" baseline="-25000" dirty="0"/>
              <a:t>C</a:t>
            </a:r>
            <a:r>
              <a:rPr lang="en-US" sz="1600" dirty="0"/>
              <a:t> ≤ -</a:t>
            </a:r>
            <a:r>
              <a:rPr lang="en-US" sz="1600" dirty="0" smtClean="0"/>
              <a:t>3.75 eV</a:t>
            </a:r>
          </a:p>
        </p:txBody>
      </p:sp>
      <p:sp>
        <p:nvSpPr>
          <p:cNvPr id="10" name="Rectangle 9"/>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156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 Results </a:t>
            </a:r>
            <a:r>
              <a:rPr lang="mr-IN" dirty="0" smtClean="0"/>
              <a:t>–</a:t>
            </a:r>
            <a:r>
              <a:rPr lang="en-US" dirty="0" smtClean="0"/>
              <a:t> Primary Metals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017" y="1634833"/>
            <a:ext cx="3292643" cy="2469481"/>
          </a:xfrm>
          <a:prstGeom prst="rect">
            <a:avLst/>
          </a:prstGeom>
          <a:ln>
            <a:solidFill>
              <a:schemeClr val="tx1">
                <a:lumMod val="50000"/>
                <a:lumOff val="5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758" y="1634833"/>
            <a:ext cx="3292642" cy="2469481"/>
          </a:xfrm>
          <a:prstGeom prst="rect">
            <a:avLst/>
          </a:prstGeom>
          <a:ln>
            <a:solidFill>
              <a:schemeClr val="tx1">
                <a:lumMod val="50000"/>
                <a:lumOff val="50000"/>
              </a:schemeClr>
            </a:solidFill>
          </a:ln>
        </p:spPr>
      </p:pic>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28</a:t>
            </a:fld>
            <a:endParaRPr lang="en-US"/>
          </a:p>
        </p:txBody>
      </p:sp>
      <p:sp>
        <p:nvSpPr>
          <p:cNvPr id="8" name="TextBox 7"/>
          <p:cNvSpPr txBox="1"/>
          <p:nvPr/>
        </p:nvSpPr>
        <p:spPr>
          <a:xfrm>
            <a:off x="1710017" y="4428176"/>
            <a:ext cx="3798797" cy="1569660"/>
          </a:xfrm>
          <a:prstGeom prst="rect">
            <a:avLst/>
          </a:prstGeom>
          <a:noFill/>
        </p:spPr>
        <p:txBody>
          <a:bodyPr wrap="none" rtlCol="0">
            <a:spAutoFit/>
          </a:bodyPr>
          <a:lstStyle/>
          <a:p>
            <a:pPr>
              <a:lnSpc>
                <a:spcPct val="150000"/>
              </a:lnSpc>
            </a:pPr>
            <a:r>
              <a:rPr lang="en-US" sz="1600" dirty="0" smtClean="0"/>
              <a:t>Number of Au Data Points = 99</a:t>
            </a:r>
          </a:p>
          <a:p>
            <a:pPr>
              <a:lnSpc>
                <a:spcPct val="150000"/>
              </a:lnSpc>
            </a:pPr>
            <a:r>
              <a:rPr lang="en-US" sz="1600" dirty="0" smtClean="0"/>
              <a:t>Original Domain: -6.46 eV ≤ BE</a:t>
            </a:r>
            <a:r>
              <a:rPr lang="en-US" sz="1600" baseline="-25000" dirty="0" smtClean="0"/>
              <a:t>C</a:t>
            </a:r>
            <a:r>
              <a:rPr lang="en-US" sz="1600" dirty="0" smtClean="0"/>
              <a:t> </a:t>
            </a:r>
            <a:r>
              <a:rPr lang="en-US" sz="1600" dirty="0"/>
              <a:t>≤</a:t>
            </a:r>
            <a:r>
              <a:rPr lang="en-US" sz="1600" dirty="0" smtClean="0"/>
              <a:t> -3.06 eV</a:t>
            </a:r>
          </a:p>
          <a:p>
            <a:pPr>
              <a:lnSpc>
                <a:spcPct val="150000"/>
              </a:lnSpc>
            </a:pPr>
            <a:r>
              <a:rPr lang="en-US" sz="1600" dirty="0" smtClean="0"/>
              <a:t>Au BE</a:t>
            </a:r>
            <a:r>
              <a:rPr lang="en-US" sz="1600" baseline="-25000" dirty="0" smtClean="0"/>
              <a:t>C </a:t>
            </a:r>
            <a:r>
              <a:rPr lang="en-US" sz="1600" dirty="0" smtClean="0"/>
              <a:t>= -3.06 eV</a:t>
            </a:r>
          </a:p>
          <a:p>
            <a:pPr>
              <a:lnSpc>
                <a:spcPct val="150000"/>
              </a:lnSpc>
            </a:pPr>
            <a:r>
              <a:rPr lang="en-US" sz="1600" dirty="0" smtClean="0"/>
              <a:t>Modified Domain: </a:t>
            </a:r>
            <a:r>
              <a:rPr lang="en-US" sz="1600" dirty="0"/>
              <a:t>-6.46 eV ≤ BE</a:t>
            </a:r>
            <a:r>
              <a:rPr lang="en-US" sz="1600" baseline="-25000" dirty="0"/>
              <a:t>C</a:t>
            </a:r>
            <a:r>
              <a:rPr lang="en-US" sz="1600" dirty="0"/>
              <a:t> ≤ -</a:t>
            </a:r>
            <a:r>
              <a:rPr lang="en-US" sz="1600" dirty="0" smtClean="0"/>
              <a:t>3.75 eV</a:t>
            </a:r>
          </a:p>
        </p:txBody>
      </p:sp>
      <p:sp>
        <p:nvSpPr>
          <p:cNvPr id="9" name="TextBox 8"/>
          <p:cNvSpPr txBox="1"/>
          <p:nvPr/>
        </p:nvSpPr>
        <p:spPr>
          <a:xfrm>
            <a:off x="7146758" y="4428176"/>
            <a:ext cx="4744452" cy="2062103"/>
          </a:xfrm>
          <a:prstGeom prst="rect">
            <a:avLst/>
          </a:prstGeom>
          <a:noFill/>
        </p:spPr>
        <p:txBody>
          <a:bodyPr wrap="square" rtlCol="0">
            <a:spAutoFit/>
          </a:bodyPr>
          <a:lstStyle/>
          <a:p>
            <a:r>
              <a:rPr lang="en-US" sz="1600" dirty="0" smtClean="0"/>
              <a:t>Number of </a:t>
            </a:r>
            <a:r>
              <a:rPr lang="en-US" sz="1600" dirty="0" err="1" smtClean="0"/>
              <a:t>Pd</a:t>
            </a:r>
            <a:r>
              <a:rPr lang="en-US" sz="1600" dirty="0" smtClean="0"/>
              <a:t> Data Points = 105</a:t>
            </a:r>
          </a:p>
          <a:p>
            <a:endParaRPr lang="en-US" sz="1600" dirty="0" smtClean="0"/>
          </a:p>
          <a:p>
            <a:r>
              <a:rPr lang="en-US" sz="1600" dirty="0" err="1" smtClean="0"/>
              <a:t>Pd</a:t>
            </a:r>
            <a:r>
              <a:rPr lang="en-US" sz="1600" dirty="0" smtClean="0"/>
              <a:t> BE</a:t>
            </a:r>
            <a:r>
              <a:rPr lang="en-US" sz="1600" baseline="-25000" dirty="0" smtClean="0"/>
              <a:t>C </a:t>
            </a:r>
            <a:r>
              <a:rPr lang="en-US" sz="1600" dirty="0" smtClean="0"/>
              <a:t>= -5.62 eV</a:t>
            </a:r>
          </a:p>
          <a:p>
            <a:endParaRPr lang="en-US" sz="1600" dirty="0"/>
          </a:p>
          <a:p>
            <a:r>
              <a:rPr lang="en-US" sz="1600" dirty="0" smtClean="0"/>
              <a:t>Possible Explanations: </a:t>
            </a:r>
          </a:p>
          <a:p>
            <a:pPr marL="285750" indent="-285750">
              <a:buFont typeface="Arial" charset="0"/>
              <a:buChar char="•"/>
            </a:pPr>
            <a:r>
              <a:rPr lang="en-US" sz="1600" dirty="0" smtClean="0"/>
              <a:t>Unknowingly altered a different attribute’s domain</a:t>
            </a:r>
          </a:p>
          <a:p>
            <a:pPr marL="285750" indent="-285750">
              <a:buFont typeface="Arial" charset="0"/>
              <a:buChar char="•"/>
            </a:pPr>
            <a:r>
              <a:rPr lang="en-US" sz="1600" dirty="0" smtClean="0"/>
              <a:t>Preparation may lead to mechanistic differences, similar to behavior seen with Pt/CeO</a:t>
            </a:r>
            <a:r>
              <a:rPr lang="en-US" sz="1600" baseline="-25000" dirty="0" smtClean="0"/>
              <a:t>2</a:t>
            </a:r>
          </a:p>
        </p:txBody>
      </p:sp>
      <p:sp>
        <p:nvSpPr>
          <p:cNvPr id="10" name="Rectangle 9"/>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147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970440" y="1502345"/>
            <a:ext cx="2843437" cy="5014912"/>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09212" y="1502345"/>
            <a:ext cx="2844648" cy="5014912"/>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34436" y="1502345"/>
            <a:ext cx="5577120" cy="501491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Interpolation Results </a:t>
            </a:r>
            <a:r>
              <a:rPr lang="mr-IN" dirty="0" smtClean="0"/>
              <a:t>–</a:t>
            </a:r>
            <a:r>
              <a:rPr lang="en-US" dirty="0"/>
              <a:t> </a:t>
            </a:r>
            <a:r>
              <a:rPr lang="en-US" dirty="0" smtClean="0"/>
              <a:t>Supports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81" y="4418197"/>
            <a:ext cx="2560320" cy="1920240"/>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1" y="1604295"/>
            <a:ext cx="2560320" cy="1920240"/>
          </a:xfrm>
          <a:prstGeom prst="rect">
            <a:avLst/>
          </a:prstGeom>
          <a:ln>
            <a:solidFill>
              <a:schemeClr val="tx1"/>
            </a:solidFill>
          </a:ln>
        </p:spPr>
      </p:pic>
      <p:sp>
        <p:nvSpPr>
          <p:cNvPr id="3" name="Slide Number Placeholder 2"/>
          <p:cNvSpPr>
            <a:spLocks noGrp="1"/>
          </p:cNvSpPr>
          <p:nvPr>
            <p:ph type="sldNum" sz="quarter" idx="12"/>
          </p:nvPr>
        </p:nvSpPr>
        <p:spPr>
          <a:xfrm>
            <a:off x="9257465" y="6338437"/>
            <a:ext cx="2743200" cy="365125"/>
          </a:xfrm>
        </p:spPr>
        <p:txBody>
          <a:bodyPr/>
          <a:lstStyle/>
          <a:p>
            <a:fld id="{7FE02735-D6C4-9143-AA7B-CB735DC88641}" type="slidenum">
              <a:rPr lang="en-US" smtClean="0"/>
              <a:t>29</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998" y="4093204"/>
            <a:ext cx="2560320" cy="1920240"/>
          </a:xfrm>
          <a:prstGeom prst="rect">
            <a:avLst/>
          </a:prstGeom>
          <a:ln>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376" y="1740145"/>
            <a:ext cx="2560320" cy="1920240"/>
          </a:xfrm>
          <a:prstGeom prst="rect">
            <a:avLst/>
          </a:prstGeom>
          <a:ln>
            <a:solidFill>
              <a:schemeClr val="tx1"/>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9680" y="4093204"/>
            <a:ext cx="2560320" cy="1920240"/>
          </a:xfrm>
          <a:prstGeom prst="rect">
            <a:avLst/>
          </a:prstGeom>
          <a:ln>
            <a:solidFill>
              <a:schemeClr val="tx1"/>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1998" y="1740145"/>
            <a:ext cx="2560320" cy="1920240"/>
          </a:xfrm>
          <a:prstGeom prst="rect">
            <a:avLst/>
          </a:prstGeom>
          <a:ln>
            <a:solidFill>
              <a:schemeClr val="tx1"/>
            </a:solidFill>
          </a:ln>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4957" y="3052314"/>
            <a:ext cx="2560320" cy="1920240"/>
          </a:xfrm>
          <a:prstGeom prst="rect">
            <a:avLst/>
          </a:prstGeom>
          <a:ln>
            <a:solidFill>
              <a:schemeClr val="tx1"/>
            </a:solidFill>
          </a:ln>
        </p:spPr>
      </p:pic>
      <p:sp>
        <p:nvSpPr>
          <p:cNvPr id="17" name="Rectangle 1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38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29428" y="1636517"/>
            <a:ext cx="4572000" cy="4572000"/>
            <a:chOff x="2292976" y="2626181"/>
            <a:chExt cx="4095750" cy="4095750"/>
          </a:xfrm>
          <a:solidFill>
            <a:schemeClr val="bg2">
              <a:alpha val="87000"/>
            </a:schemeClr>
          </a:solidFill>
        </p:grpSpPr>
        <p:sp>
          <p:nvSpPr>
            <p:cNvPr id="5" name="Octagon 4"/>
            <p:cNvSpPr/>
            <p:nvPr/>
          </p:nvSpPr>
          <p:spPr>
            <a:xfrm>
              <a:off x="2292976" y="2626181"/>
              <a:ext cx="4095750" cy="4095750"/>
            </a:xfrm>
            <a:prstGeom prst="octagon">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11702" y="2669030"/>
              <a:ext cx="1341016" cy="579005"/>
            </a:xfrm>
            <a:prstGeom prst="rect">
              <a:avLst/>
            </a:prstGeom>
            <a:grpFill/>
          </p:spPr>
          <p:txBody>
            <a:bodyPr wrap="none" rtlCol="0">
              <a:spAutoFit/>
            </a:bodyPr>
            <a:lstStyle/>
            <a:p>
              <a:pPr algn="ctr"/>
              <a:r>
                <a:rPr lang="en-US" b="1" dirty="0" smtClean="0"/>
                <a:t>Fixed</a:t>
              </a:r>
              <a:r>
                <a:rPr lang="en-US" b="1" dirty="0"/>
                <a:t> </a:t>
              </a:r>
              <a:r>
                <a:rPr lang="en-US" b="1" dirty="0" smtClean="0"/>
                <a:t>Catalyst</a:t>
              </a:r>
            </a:p>
            <a:p>
              <a:pPr algn="ctr"/>
              <a:r>
                <a:rPr lang="en-US" b="1" dirty="0" smtClean="0"/>
                <a:t>Components</a:t>
              </a:r>
              <a:endParaRPr lang="en-US" b="1" dirty="0"/>
            </a:p>
          </p:txBody>
        </p:sp>
      </p:grpSp>
      <p:sp>
        <p:nvSpPr>
          <p:cNvPr id="2" name="Title 1"/>
          <p:cNvSpPr>
            <a:spLocks noGrp="1"/>
          </p:cNvSpPr>
          <p:nvPr>
            <p:ph type="title"/>
          </p:nvPr>
        </p:nvSpPr>
        <p:spPr/>
        <p:txBody>
          <a:bodyPr/>
          <a:lstStyle/>
          <a:p>
            <a:r>
              <a:rPr lang="en-US" dirty="0" smtClean="0"/>
              <a:t>Literature Context</a:t>
            </a:r>
            <a:endParaRPr lang="en-US" dirty="0"/>
          </a:p>
        </p:txBody>
      </p:sp>
      <p:sp>
        <p:nvSpPr>
          <p:cNvPr id="3" name="Slide Number Placeholder 2"/>
          <p:cNvSpPr>
            <a:spLocks noGrp="1"/>
          </p:cNvSpPr>
          <p:nvPr>
            <p:ph type="sldNum" sz="quarter" idx="12"/>
          </p:nvPr>
        </p:nvSpPr>
        <p:spPr>
          <a:xfrm>
            <a:off x="9229725" y="6296305"/>
            <a:ext cx="2743200" cy="365125"/>
          </a:xfrm>
        </p:spPr>
        <p:txBody>
          <a:bodyPr/>
          <a:lstStyle/>
          <a:p>
            <a:fld id="{7FE02735-D6C4-9143-AA7B-CB735DC88641}" type="slidenum">
              <a:rPr lang="en-US" smtClean="0"/>
              <a:t>3</a:t>
            </a:fld>
            <a:endParaRPr lang="en-US" dirty="0"/>
          </a:p>
        </p:txBody>
      </p:sp>
      <p:sp>
        <p:nvSpPr>
          <p:cNvPr id="14" name="Rectangle 13"/>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ctagon 12"/>
          <p:cNvSpPr/>
          <p:nvPr/>
        </p:nvSpPr>
        <p:spPr>
          <a:xfrm>
            <a:off x="6359427" y="1611570"/>
            <a:ext cx="4572000" cy="4572000"/>
          </a:xfrm>
          <a:prstGeom prst="octagon">
            <a:avLst/>
          </a:prstGeom>
          <a:solidFill>
            <a:srgbClr val="43692B">
              <a:alpha val="31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1580084" y="1611570"/>
            <a:ext cx="4572000" cy="4572000"/>
            <a:chOff x="5104921" y="2677637"/>
            <a:chExt cx="4095750" cy="4095750"/>
          </a:xfrm>
        </p:grpSpPr>
        <p:sp>
          <p:nvSpPr>
            <p:cNvPr id="15" name="Octagon 14"/>
            <p:cNvSpPr/>
            <p:nvPr/>
          </p:nvSpPr>
          <p:spPr>
            <a:xfrm>
              <a:off x="5104921" y="2677637"/>
              <a:ext cx="4095750" cy="4095750"/>
            </a:xfrm>
            <a:prstGeom prst="octagon">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200827" y="2690262"/>
              <a:ext cx="1740116" cy="579005"/>
            </a:xfrm>
            <a:prstGeom prst="rect">
              <a:avLst/>
            </a:prstGeom>
            <a:noFill/>
          </p:spPr>
          <p:txBody>
            <a:bodyPr wrap="none" rtlCol="0">
              <a:spAutoFit/>
            </a:bodyPr>
            <a:lstStyle/>
            <a:p>
              <a:pPr algn="ctr"/>
              <a:r>
                <a:rPr lang="en-US" b="1" dirty="0" smtClean="0"/>
                <a:t>Chemical Property</a:t>
              </a:r>
            </a:p>
            <a:p>
              <a:pPr algn="ctr"/>
              <a:r>
                <a:rPr lang="en-US" b="1" dirty="0" smtClean="0"/>
                <a:t>Attributes</a:t>
              </a:r>
              <a:endParaRPr lang="en-US" b="1" dirty="0"/>
            </a:p>
          </p:txBody>
        </p:sp>
      </p:grpSp>
      <p:sp>
        <p:nvSpPr>
          <p:cNvPr id="19" name="Rectangle 18"/>
          <p:cNvSpPr/>
          <p:nvPr/>
        </p:nvSpPr>
        <p:spPr>
          <a:xfrm>
            <a:off x="4613066" y="4975636"/>
            <a:ext cx="1007007" cy="553998"/>
          </a:xfrm>
          <a:prstGeom prst="rect">
            <a:avLst/>
          </a:prstGeom>
        </p:spPr>
        <p:txBody>
          <a:bodyPr wrap="none">
            <a:spAutoFit/>
          </a:bodyPr>
          <a:lstStyle/>
          <a:p>
            <a:pPr algn="ctr">
              <a:defRPr/>
            </a:pPr>
            <a:r>
              <a:rPr lang="en-US" sz="1000" dirty="0"/>
              <a:t>S. </a:t>
            </a:r>
            <a:r>
              <a:rPr lang="en-US" sz="1000" dirty="0" err="1"/>
              <a:t>Kito</a:t>
            </a:r>
            <a:r>
              <a:rPr lang="en-US" sz="1000" dirty="0"/>
              <a:t> et al. </a:t>
            </a:r>
            <a:endParaRPr lang="en-US" sz="1000" dirty="0" smtClean="0"/>
          </a:p>
          <a:p>
            <a:pPr algn="ctr">
              <a:defRPr/>
            </a:pPr>
            <a:r>
              <a:rPr lang="en-US" sz="1000" dirty="0" smtClean="0"/>
              <a:t>Catalysis </a:t>
            </a:r>
            <a:r>
              <a:rPr lang="en-US" sz="1000" dirty="0"/>
              <a:t>Today </a:t>
            </a:r>
            <a:endParaRPr lang="en-US" sz="1000" dirty="0" smtClean="0"/>
          </a:p>
          <a:p>
            <a:pPr algn="ctr">
              <a:defRPr/>
            </a:pPr>
            <a:r>
              <a:rPr lang="en-US" sz="1000" dirty="0" smtClean="0"/>
              <a:t>97.1 (</a:t>
            </a:r>
            <a:r>
              <a:rPr lang="en-US" sz="1000" dirty="0"/>
              <a:t>2004). </a:t>
            </a:r>
          </a:p>
        </p:txBody>
      </p:sp>
      <p:sp>
        <p:nvSpPr>
          <p:cNvPr id="20" name="Rectangle 19"/>
          <p:cNvSpPr/>
          <p:nvPr/>
        </p:nvSpPr>
        <p:spPr>
          <a:xfrm>
            <a:off x="1750277" y="3581654"/>
            <a:ext cx="1317990" cy="553998"/>
          </a:xfrm>
          <a:prstGeom prst="rect">
            <a:avLst/>
          </a:prstGeom>
        </p:spPr>
        <p:txBody>
          <a:bodyPr wrap="none">
            <a:spAutoFit/>
          </a:bodyPr>
          <a:lstStyle/>
          <a:p>
            <a:pPr algn="ctr"/>
            <a:r>
              <a:rPr lang="en-US" sz="1000" dirty="0"/>
              <a:t>S. </a:t>
            </a:r>
            <a:r>
              <a:rPr lang="en-US" sz="1000" dirty="0" err="1"/>
              <a:t>Kito</a:t>
            </a:r>
            <a:r>
              <a:rPr lang="en-US" sz="1000" dirty="0"/>
              <a:t> and T. Hattori. </a:t>
            </a:r>
            <a:endParaRPr lang="en-US" sz="1000" dirty="0" smtClean="0"/>
          </a:p>
          <a:p>
            <a:pPr algn="ctr"/>
            <a:r>
              <a:rPr lang="en-US" sz="1000" dirty="0" smtClean="0"/>
              <a:t>Ind</a:t>
            </a:r>
            <a:r>
              <a:rPr lang="en-US" sz="1000" dirty="0"/>
              <a:t>. Eng. Chem. Res. </a:t>
            </a:r>
            <a:endParaRPr lang="en-US" sz="1000" dirty="0" smtClean="0"/>
          </a:p>
          <a:p>
            <a:pPr algn="ctr"/>
            <a:r>
              <a:rPr lang="en-US" sz="1000" dirty="0" smtClean="0"/>
              <a:t>31 </a:t>
            </a:r>
            <a:r>
              <a:rPr lang="en-US" sz="1000" dirty="0"/>
              <a:t>(1991). </a:t>
            </a:r>
          </a:p>
        </p:txBody>
      </p:sp>
      <p:sp>
        <p:nvSpPr>
          <p:cNvPr id="21" name="Rectangle 20"/>
          <p:cNvSpPr/>
          <p:nvPr/>
        </p:nvSpPr>
        <p:spPr>
          <a:xfrm>
            <a:off x="3985429" y="3178011"/>
            <a:ext cx="1163852" cy="861774"/>
          </a:xfrm>
          <a:prstGeom prst="rect">
            <a:avLst/>
          </a:prstGeom>
        </p:spPr>
        <p:txBody>
          <a:bodyPr wrap="square">
            <a:spAutoFit/>
          </a:bodyPr>
          <a:lstStyle/>
          <a:p>
            <a:pPr algn="ctr"/>
            <a:r>
              <a:rPr lang="en-US" sz="1000" dirty="0"/>
              <a:t>S. </a:t>
            </a:r>
            <a:r>
              <a:rPr lang="en-US" sz="1000" dirty="0" err="1"/>
              <a:t>Kito</a:t>
            </a:r>
            <a:r>
              <a:rPr lang="en-US" sz="1000" dirty="0"/>
              <a:t>, T. Hattori, and Y. Murakami. </a:t>
            </a:r>
            <a:endParaRPr lang="en-US" sz="1000" dirty="0" smtClean="0"/>
          </a:p>
          <a:p>
            <a:pPr algn="ctr"/>
            <a:r>
              <a:rPr lang="en-US" sz="1000" dirty="0" smtClean="0"/>
              <a:t>Applied </a:t>
            </a:r>
            <a:r>
              <a:rPr lang="en-US" sz="1000" dirty="0"/>
              <a:t>Catalysis A: General </a:t>
            </a:r>
            <a:endParaRPr lang="en-US" sz="1000" dirty="0" smtClean="0"/>
          </a:p>
          <a:p>
            <a:pPr algn="ctr"/>
            <a:r>
              <a:rPr lang="en-US" sz="1000" dirty="0" smtClean="0"/>
              <a:t>114.2 </a:t>
            </a:r>
            <a:r>
              <a:rPr lang="en-US" sz="1000" dirty="0"/>
              <a:t>(1994). </a:t>
            </a:r>
          </a:p>
        </p:txBody>
      </p:sp>
      <p:sp>
        <p:nvSpPr>
          <p:cNvPr id="22" name="Rectangle 21"/>
          <p:cNvSpPr/>
          <p:nvPr/>
        </p:nvSpPr>
        <p:spPr>
          <a:xfrm>
            <a:off x="2026885" y="2660134"/>
            <a:ext cx="1289135" cy="553998"/>
          </a:xfrm>
          <a:prstGeom prst="rect">
            <a:avLst/>
          </a:prstGeom>
        </p:spPr>
        <p:txBody>
          <a:bodyPr wrap="none">
            <a:spAutoFit/>
          </a:bodyPr>
          <a:lstStyle/>
          <a:p>
            <a:pPr algn="ctr"/>
            <a:r>
              <a:rPr lang="en-US" sz="1000" dirty="0"/>
              <a:t>T. Hattori and S. </a:t>
            </a:r>
            <a:r>
              <a:rPr lang="en-US" sz="1000" dirty="0" err="1" smtClean="0"/>
              <a:t>Kito</a:t>
            </a:r>
            <a:r>
              <a:rPr lang="en-US" sz="1000" dirty="0" smtClean="0"/>
              <a:t>.</a:t>
            </a:r>
          </a:p>
          <a:p>
            <a:pPr algn="ctr"/>
            <a:r>
              <a:rPr lang="en-US" sz="1000" dirty="0" smtClean="0"/>
              <a:t>Catalysis Today</a:t>
            </a:r>
          </a:p>
          <a:p>
            <a:pPr algn="ctr"/>
            <a:r>
              <a:rPr lang="en-US" sz="1000" dirty="0" smtClean="0"/>
              <a:t>111.3 </a:t>
            </a:r>
            <a:r>
              <a:rPr lang="en-US" sz="1000" dirty="0"/>
              <a:t>(2006). </a:t>
            </a:r>
          </a:p>
        </p:txBody>
      </p:sp>
      <p:sp>
        <p:nvSpPr>
          <p:cNvPr id="23" name="Rectangle 22"/>
          <p:cNvSpPr/>
          <p:nvPr/>
        </p:nvSpPr>
        <p:spPr>
          <a:xfrm>
            <a:off x="6723009" y="2386886"/>
            <a:ext cx="1458632" cy="707886"/>
          </a:xfrm>
          <a:prstGeom prst="rect">
            <a:avLst/>
          </a:prstGeom>
        </p:spPr>
        <p:txBody>
          <a:bodyPr wrap="square">
            <a:spAutoFit/>
          </a:bodyPr>
          <a:lstStyle/>
          <a:p>
            <a:pPr algn="ctr">
              <a:defRPr/>
            </a:pPr>
            <a:r>
              <a:rPr lang="en-US" sz="1000" dirty="0"/>
              <a:t>K. </a:t>
            </a:r>
            <a:r>
              <a:rPr lang="en-US" sz="1000" dirty="0" err="1"/>
              <a:t>Omata</a:t>
            </a:r>
            <a:r>
              <a:rPr lang="en-US" sz="1000" dirty="0"/>
              <a:t> et al. </a:t>
            </a:r>
            <a:endParaRPr lang="en-US" sz="1000" dirty="0" smtClean="0"/>
          </a:p>
          <a:p>
            <a:pPr algn="ctr">
              <a:defRPr/>
            </a:pPr>
            <a:r>
              <a:rPr lang="en-US" sz="1000" dirty="0" smtClean="0"/>
              <a:t>Industrial </a:t>
            </a:r>
            <a:r>
              <a:rPr lang="en-US" sz="1000" dirty="0"/>
              <a:t>&amp; Engineering Chemistry </a:t>
            </a:r>
            <a:r>
              <a:rPr lang="en-US" sz="1000" dirty="0" smtClean="0"/>
              <a:t>Research</a:t>
            </a:r>
          </a:p>
          <a:p>
            <a:pPr algn="ctr">
              <a:defRPr/>
            </a:pPr>
            <a:r>
              <a:rPr lang="en-US" sz="1000" dirty="0" smtClean="0"/>
              <a:t>43.13 </a:t>
            </a:r>
            <a:r>
              <a:rPr lang="en-US" sz="1000" dirty="0"/>
              <a:t>(2004).</a:t>
            </a:r>
          </a:p>
        </p:txBody>
      </p:sp>
      <p:sp>
        <p:nvSpPr>
          <p:cNvPr id="4" name="Rectangle 3"/>
          <p:cNvSpPr/>
          <p:nvPr/>
        </p:nvSpPr>
        <p:spPr>
          <a:xfrm>
            <a:off x="4359178" y="2394980"/>
            <a:ext cx="1473058" cy="707886"/>
          </a:xfrm>
          <a:prstGeom prst="rect">
            <a:avLst/>
          </a:prstGeom>
        </p:spPr>
        <p:txBody>
          <a:bodyPr wrap="square">
            <a:spAutoFit/>
          </a:bodyPr>
          <a:lstStyle/>
          <a:p>
            <a:pPr algn="ctr"/>
            <a:r>
              <a:rPr lang="en-US" sz="1000" dirty="0"/>
              <a:t>K. </a:t>
            </a:r>
            <a:r>
              <a:rPr lang="en-US" sz="1000" dirty="0" err="1"/>
              <a:t>Omata</a:t>
            </a:r>
            <a:r>
              <a:rPr lang="en-US" sz="1000" dirty="0"/>
              <a:t> et </a:t>
            </a:r>
            <a:r>
              <a:rPr lang="en-US" sz="1000" dirty="0" smtClean="0"/>
              <a:t>al.</a:t>
            </a:r>
          </a:p>
          <a:p>
            <a:pPr algn="ctr"/>
            <a:r>
              <a:rPr lang="en-US" sz="1000" dirty="0" smtClean="0"/>
              <a:t>Industrial </a:t>
            </a:r>
            <a:r>
              <a:rPr lang="en-US" sz="1000" dirty="0"/>
              <a:t>&amp; Engineering </a:t>
            </a:r>
            <a:endParaRPr lang="en-US" sz="1000" dirty="0" smtClean="0"/>
          </a:p>
          <a:p>
            <a:pPr algn="ctr"/>
            <a:r>
              <a:rPr lang="en-US" sz="1000" dirty="0" smtClean="0"/>
              <a:t>Chemistry Research</a:t>
            </a:r>
          </a:p>
          <a:p>
            <a:pPr algn="ctr"/>
            <a:r>
              <a:rPr lang="en-US" sz="1000" dirty="0" smtClean="0"/>
              <a:t>45.14 </a:t>
            </a:r>
            <a:r>
              <a:rPr lang="en-US" sz="1000" dirty="0"/>
              <a:t>(2006). </a:t>
            </a:r>
          </a:p>
        </p:txBody>
      </p:sp>
      <p:sp>
        <p:nvSpPr>
          <p:cNvPr id="6" name="Rectangle 5"/>
          <p:cNvSpPr/>
          <p:nvPr/>
        </p:nvSpPr>
        <p:spPr>
          <a:xfrm>
            <a:off x="4405463" y="4049848"/>
            <a:ext cx="1434601" cy="707886"/>
          </a:xfrm>
          <a:prstGeom prst="rect">
            <a:avLst/>
          </a:prstGeom>
        </p:spPr>
        <p:txBody>
          <a:bodyPr wrap="square">
            <a:spAutoFit/>
          </a:bodyPr>
          <a:lstStyle/>
          <a:p>
            <a:pPr algn="ctr">
              <a:defRPr/>
            </a:pPr>
            <a:r>
              <a:rPr lang="en-US" sz="1000" dirty="0"/>
              <a:t>K. </a:t>
            </a:r>
            <a:r>
              <a:rPr lang="en-US" sz="1000" dirty="0" err="1"/>
              <a:t>Omata</a:t>
            </a:r>
            <a:r>
              <a:rPr lang="en-US" sz="1000" dirty="0"/>
              <a:t> et al. </a:t>
            </a:r>
            <a:endParaRPr lang="en-US" sz="1000" dirty="0" smtClean="0"/>
          </a:p>
          <a:p>
            <a:pPr algn="ctr">
              <a:defRPr/>
            </a:pPr>
            <a:r>
              <a:rPr lang="en-US" sz="1000" dirty="0" smtClean="0"/>
              <a:t>Industrial </a:t>
            </a:r>
            <a:r>
              <a:rPr lang="en-US" sz="1000" dirty="0"/>
              <a:t>&amp; </a:t>
            </a:r>
            <a:r>
              <a:rPr lang="en-US" sz="1000" dirty="0" smtClean="0"/>
              <a:t>Engineering</a:t>
            </a:r>
          </a:p>
          <a:p>
            <a:pPr algn="ctr">
              <a:defRPr/>
            </a:pPr>
            <a:r>
              <a:rPr lang="en-US" sz="1000" dirty="0" smtClean="0"/>
              <a:t>Chemistry Research</a:t>
            </a:r>
          </a:p>
          <a:p>
            <a:pPr algn="ctr">
              <a:defRPr/>
            </a:pPr>
            <a:r>
              <a:rPr lang="en-US" sz="1000" dirty="0" smtClean="0"/>
              <a:t>48.13 </a:t>
            </a:r>
            <a:r>
              <a:rPr lang="en-US" sz="1000" dirty="0"/>
              <a:t>(2009). </a:t>
            </a:r>
          </a:p>
        </p:txBody>
      </p:sp>
      <p:sp>
        <p:nvSpPr>
          <p:cNvPr id="10" name="Rectangle 9"/>
          <p:cNvSpPr/>
          <p:nvPr/>
        </p:nvSpPr>
        <p:spPr>
          <a:xfrm>
            <a:off x="5084141" y="3178011"/>
            <a:ext cx="1068228" cy="861774"/>
          </a:xfrm>
          <a:prstGeom prst="rect">
            <a:avLst/>
          </a:prstGeom>
        </p:spPr>
        <p:txBody>
          <a:bodyPr wrap="square">
            <a:spAutoFit/>
          </a:bodyPr>
          <a:lstStyle/>
          <a:p>
            <a:pPr algn="ctr"/>
            <a:r>
              <a:rPr lang="en-US" sz="1000" dirty="0"/>
              <a:t>K. </a:t>
            </a:r>
            <a:r>
              <a:rPr lang="en-US" sz="1000" dirty="0" err="1"/>
              <a:t>Omata</a:t>
            </a:r>
            <a:r>
              <a:rPr lang="en-US" sz="1000" dirty="0"/>
              <a:t>, Y. Kobayashi, and M. </a:t>
            </a:r>
            <a:r>
              <a:rPr lang="en-US" sz="1000" dirty="0" smtClean="0"/>
              <a:t>Yamada.</a:t>
            </a:r>
          </a:p>
          <a:p>
            <a:pPr algn="ctr"/>
            <a:r>
              <a:rPr lang="en-US" sz="1000" dirty="0" smtClean="0"/>
              <a:t>Catalysis Today</a:t>
            </a:r>
          </a:p>
          <a:p>
            <a:pPr algn="ctr"/>
            <a:r>
              <a:rPr lang="en-US" sz="1000" dirty="0" smtClean="0"/>
              <a:t>117.1 </a:t>
            </a:r>
            <a:r>
              <a:rPr lang="en-US" sz="1000" dirty="0"/>
              <a:t>(2006).</a:t>
            </a:r>
          </a:p>
        </p:txBody>
      </p:sp>
      <p:sp>
        <p:nvSpPr>
          <p:cNvPr id="11" name="Rectangle 10"/>
          <p:cNvSpPr/>
          <p:nvPr/>
        </p:nvSpPr>
        <p:spPr>
          <a:xfrm>
            <a:off x="2071660" y="4544749"/>
            <a:ext cx="1466193" cy="861774"/>
          </a:xfrm>
          <a:prstGeom prst="rect">
            <a:avLst/>
          </a:prstGeom>
        </p:spPr>
        <p:txBody>
          <a:bodyPr wrap="square">
            <a:spAutoFit/>
          </a:bodyPr>
          <a:lstStyle/>
          <a:p>
            <a:pPr algn="ctr"/>
            <a:r>
              <a:rPr lang="en-US" sz="1000" dirty="0"/>
              <a:t>K. </a:t>
            </a:r>
            <a:r>
              <a:rPr lang="en-US" sz="1000" dirty="0" err="1"/>
              <a:t>Omata</a:t>
            </a:r>
            <a:r>
              <a:rPr lang="en-US" sz="1000" dirty="0"/>
              <a:t>, Y. Kobayashi, and M. </a:t>
            </a:r>
            <a:r>
              <a:rPr lang="en-US" sz="1000" dirty="0" smtClean="0"/>
              <a:t>Yamada.</a:t>
            </a:r>
          </a:p>
          <a:p>
            <a:pPr algn="ctr"/>
            <a:r>
              <a:rPr lang="en-US" sz="1000" dirty="0" smtClean="0"/>
              <a:t>Catalysis Communications</a:t>
            </a:r>
          </a:p>
          <a:p>
            <a:pPr algn="ctr"/>
            <a:r>
              <a:rPr lang="en-US" sz="1000" dirty="0" smtClean="0"/>
              <a:t>8.1 </a:t>
            </a:r>
            <a:r>
              <a:rPr lang="en-US" sz="1000" dirty="0"/>
              <a:t>(2007). </a:t>
            </a:r>
          </a:p>
        </p:txBody>
      </p:sp>
      <p:sp>
        <p:nvSpPr>
          <p:cNvPr id="12" name="Rectangle 11"/>
          <p:cNvSpPr/>
          <p:nvPr/>
        </p:nvSpPr>
        <p:spPr>
          <a:xfrm>
            <a:off x="5315288" y="5693585"/>
            <a:ext cx="1879140" cy="553998"/>
          </a:xfrm>
          <a:prstGeom prst="rect">
            <a:avLst/>
          </a:prstGeom>
        </p:spPr>
        <p:txBody>
          <a:bodyPr wrap="square">
            <a:spAutoFit/>
          </a:bodyPr>
          <a:lstStyle/>
          <a:p>
            <a:pPr algn="ctr"/>
            <a:r>
              <a:rPr lang="en-US" sz="1000" dirty="0"/>
              <a:t>J. Serra et </a:t>
            </a:r>
            <a:r>
              <a:rPr lang="en-US" sz="1000" dirty="0" smtClean="0"/>
              <a:t>al.</a:t>
            </a:r>
          </a:p>
          <a:p>
            <a:pPr algn="ctr"/>
            <a:r>
              <a:rPr lang="en-US" sz="1000" dirty="0" smtClean="0"/>
              <a:t>Applied </a:t>
            </a:r>
            <a:r>
              <a:rPr lang="en-US" sz="1000" dirty="0"/>
              <a:t>Catalysis A: </a:t>
            </a:r>
            <a:r>
              <a:rPr lang="en-US" sz="1000" dirty="0" smtClean="0"/>
              <a:t>General</a:t>
            </a:r>
          </a:p>
          <a:p>
            <a:pPr algn="ctr"/>
            <a:r>
              <a:rPr lang="en-US" sz="1000" dirty="0" smtClean="0"/>
              <a:t>254.1 </a:t>
            </a:r>
            <a:r>
              <a:rPr lang="en-US" sz="1000" dirty="0"/>
              <a:t>(2003). </a:t>
            </a:r>
          </a:p>
        </p:txBody>
      </p:sp>
      <p:sp>
        <p:nvSpPr>
          <p:cNvPr id="24" name="Rectangle 23"/>
          <p:cNvSpPr/>
          <p:nvPr/>
        </p:nvSpPr>
        <p:spPr>
          <a:xfrm>
            <a:off x="5723092" y="5096225"/>
            <a:ext cx="1007007" cy="553998"/>
          </a:xfrm>
          <a:prstGeom prst="rect">
            <a:avLst/>
          </a:prstGeom>
        </p:spPr>
        <p:txBody>
          <a:bodyPr wrap="none">
            <a:spAutoFit/>
          </a:bodyPr>
          <a:lstStyle/>
          <a:p>
            <a:pPr algn="ctr"/>
            <a:r>
              <a:rPr lang="en-US" sz="1000" dirty="0"/>
              <a:t>J. Serra et al</a:t>
            </a:r>
            <a:r>
              <a:rPr lang="en-US" sz="1000" dirty="0" smtClean="0"/>
              <a:t>.</a:t>
            </a:r>
          </a:p>
          <a:p>
            <a:pPr algn="ctr"/>
            <a:r>
              <a:rPr lang="en-US" sz="1000" dirty="0" smtClean="0"/>
              <a:t> </a:t>
            </a:r>
            <a:r>
              <a:rPr lang="en-US" sz="1000" dirty="0"/>
              <a:t>Catalysis </a:t>
            </a:r>
            <a:r>
              <a:rPr lang="en-US" sz="1000" dirty="0" smtClean="0"/>
              <a:t>Today</a:t>
            </a:r>
          </a:p>
          <a:p>
            <a:pPr algn="ctr"/>
            <a:r>
              <a:rPr lang="en-US" sz="1000" dirty="0" smtClean="0"/>
              <a:t>81.3 </a:t>
            </a:r>
            <a:r>
              <a:rPr lang="en-US" sz="1000" dirty="0"/>
              <a:t>(2003). </a:t>
            </a:r>
          </a:p>
        </p:txBody>
      </p:sp>
      <p:sp>
        <p:nvSpPr>
          <p:cNvPr id="25" name="Rectangle 24"/>
          <p:cNvSpPr/>
          <p:nvPr/>
        </p:nvSpPr>
        <p:spPr>
          <a:xfrm>
            <a:off x="6879755" y="3233150"/>
            <a:ext cx="1175322" cy="553998"/>
          </a:xfrm>
          <a:prstGeom prst="rect">
            <a:avLst/>
          </a:prstGeom>
        </p:spPr>
        <p:txBody>
          <a:bodyPr wrap="none">
            <a:spAutoFit/>
          </a:bodyPr>
          <a:lstStyle/>
          <a:p>
            <a:pPr algn="ctr">
              <a:defRPr/>
            </a:pPr>
            <a:r>
              <a:rPr lang="en-US" sz="1000" dirty="0" err="1"/>
              <a:t>Corma</a:t>
            </a:r>
            <a:r>
              <a:rPr lang="en-US" sz="1000" dirty="0"/>
              <a:t> et </a:t>
            </a:r>
            <a:r>
              <a:rPr lang="en-US" sz="1000" dirty="0" smtClean="0"/>
              <a:t>al.</a:t>
            </a:r>
          </a:p>
          <a:p>
            <a:pPr algn="ctr">
              <a:defRPr/>
            </a:pPr>
            <a:r>
              <a:rPr lang="en-US" sz="1000" dirty="0" smtClean="0"/>
              <a:t>Journal </a:t>
            </a:r>
            <a:r>
              <a:rPr lang="en-US" sz="1000" dirty="0"/>
              <a:t>of </a:t>
            </a:r>
            <a:r>
              <a:rPr lang="en-US" sz="1000" dirty="0" smtClean="0"/>
              <a:t>Catalysis</a:t>
            </a:r>
          </a:p>
          <a:p>
            <a:pPr algn="ctr">
              <a:defRPr/>
            </a:pPr>
            <a:r>
              <a:rPr lang="en-US" sz="1000" dirty="0" smtClean="0"/>
              <a:t>229.2 </a:t>
            </a:r>
            <a:r>
              <a:rPr lang="en-US" sz="1000" dirty="0"/>
              <a:t>(2005). </a:t>
            </a:r>
          </a:p>
        </p:txBody>
      </p:sp>
      <p:sp>
        <p:nvSpPr>
          <p:cNvPr id="26" name="Rectangle 25"/>
          <p:cNvSpPr/>
          <p:nvPr/>
        </p:nvSpPr>
        <p:spPr>
          <a:xfrm>
            <a:off x="6931344" y="4117373"/>
            <a:ext cx="1031051" cy="553998"/>
          </a:xfrm>
          <a:prstGeom prst="rect">
            <a:avLst/>
          </a:prstGeom>
        </p:spPr>
        <p:txBody>
          <a:bodyPr wrap="none">
            <a:spAutoFit/>
          </a:bodyPr>
          <a:lstStyle/>
          <a:p>
            <a:pPr algn="ctr"/>
            <a:r>
              <a:rPr lang="en-US" sz="1000" dirty="0" smtClean="0"/>
              <a:t>A. </a:t>
            </a:r>
            <a:r>
              <a:rPr lang="en-US" sz="1000" dirty="0" err="1" smtClean="0"/>
              <a:t>Corma</a:t>
            </a:r>
            <a:r>
              <a:rPr lang="en-US" sz="1000" dirty="0" smtClean="0"/>
              <a:t> </a:t>
            </a:r>
            <a:r>
              <a:rPr lang="en-US" sz="1000" dirty="0"/>
              <a:t>et </a:t>
            </a:r>
            <a:r>
              <a:rPr lang="en-US" sz="1000" dirty="0" smtClean="0"/>
              <a:t>al.</a:t>
            </a:r>
          </a:p>
          <a:p>
            <a:pPr algn="ctr"/>
            <a:r>
              <a:rPr lang="en-US" sz="1000" dirty="0" err="1" smtClean="0"/>
              <a:t>ChemPhysChem</a:t>
            </a:r>
            <a:endParaRPr lang="en-US" sz="1000" dirty="0"/>
          </a:p>
          <a:p>
            <a:pPr algn="ctr"/>
            <a:r>
              <a:rPr lang="en-US" sz="1000" dirty="0" smtClean="0"/>
              <a:t>3.11 </a:t>
            </a:r>
            <a:r>
              <a:rPr lang="en-US" sz="1000" dirty="0"/>
              <a:t>(2002).</a:t>
            </a:r>
          </a:p>
        </p:txBody>
      </p:sp>
      <p:sp>
        <p:nvSpPr>
          <p:cNvPr id="27" name="Rectangle 26"/>
          <p:cNvSpPr/>
          <p:nvPr/>
        </p:nvSpPr>
        <p:spPr>
          <a:xfrm>
            <a:off x="6785594" y="4987794"/>
            <a:ext cx="1366080" cy="553998"/>
          </a:xfrm>
          <a:prstGeom prst="rect">
            <a:avLst/>
          </a:prstGeom>
        </p:spPr>
        <p:txBody>
          <a:bodyPr wrap="none">
            <a:spAutoFit/>
          </a:bodyPr>
          <a:lstStyle/>
          <a:p>
            <a:pPr algn="ctr"/>
            <a:r>
              <a:rPr lang="en-US" sz="1000" dirty="0" smtClean="0"/>
              <a:t>A. </a:t>
            </a:r>
            <a:r>
              <a:rPr lang="en-US" sz="1000" dirty="0" err="1" smtClean="0"/>
              <a:t>Corma</a:t>
            </a:r>
            <a:r>
              <a:rPr lang="en-US" sz="1000" dirty="0" smtClean="0"/>
              <a:t> </a:t>
            </a:r>
            <a:r>
              <a:rPr lang="en-US" sz="1000" dirty="0"/>
              <a:t>et </a:t>
            </a:r>
            <a:r>
              <a:rPr lang="en-US" sz="1000" dirty="0" smtClean="0"/>
              <a:t>al.</a:t>
            </a:r>
          </a:p>
          <a:p>
            <a:pPr algn="ctr"/>
            <a:r>
              <a:rPr lang="en-US" sz="1000" dirty="0" smtClean="0"/>
              <a:t>Chemistry </a:t>
            </a:r>
            <a:r>
              <a:rPr lang="en-US" sz="1000" dirty="0"/>
              <a:t>of </a:t>
            </a:r>
            <a:r>
              <a:rPr lang="en-US" sz="1000" dirty="0" smtClean="0"/>
              <a:t>Materials</a:t>
            </a:r>
          </a:p>
          <a:p>
            <a:pPr algn="ctr"/>
            <a:r>
              <a:rPr lang="en-US" sz="1000" dirty="0" smtClean="0"/>
              <a:t>18.14 </a:t>
            </a:r>
            <a:r>
              <a:rPr lang="en-US" sz="1000" dirty="0"/>
              <a:t>(2006).</a:t>
            </a:r>
          </a:p>
        </p:txBody>
      </p:sp>
      <p:sp>
        <p:nvSpPr>
          <p:cNvPr id="28" name="Rectangle 27"/>
          <p:cNvSpPr/>
          <p:nvPr/>
        </p:nvSpPr>
        <p:spPr>
          <a:xfrm>
            <a:off x="7557818" y="1650968"/>
            <a:ext cx="2267288" cy="646331"/>
          </a:xfrm>
          <a:prstGeom prst="rect">
            <a:avLst/>
          </a:prstGeom>
        </p:spPr>
        <p:txBody>
          <a:bodyPr wrap="square">
            <a:spAutoFit/>
          </a:bodyPr>
          <a:lstStyle/>
          <a:p>
            <a:pPr algn="ctr"/>
            <a:r>
              <a:rPr lang="en-US" b="1" dirty="0"/>
              <a:t>High Throughput</a:t>
            </a:r>
          </a:p>
          <a:p>
            <a:pPr algn="ctr"/>
            <a:r>
              <a:rPr lang="en-US" b="1" dirty="0"/>
              <a:t>Experiments</a:t>
            </a:r>
          </a:p>
        </p:txBody>
      </p:sp>
    </p:spTree>
    <p:extLst>
      <p:ext uri="{BB962C8B-B14F-4D97-AF65-F5344CB8AC3E}">
        <p14:creationId xmlns:p14="http://schemas.microsoft.com/office/powerpoint/2010/main" val="1391715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Results </a:t>
            </a:r>
            <a:r>
              <a:rPr lang="mr-IN" dirty="0"/>
              <a:t>–</a:t>
            </a:r>
            <a:r>
              <a:rPr lang="en-US" dirty="0"/>
              <a:t> </a:t>
            </a:r>
            <a:r>
              <a:rPr lang="en-US" dirty="0" smtClean="0"/>
              <a:t>Supports</a:t>
            </a:r>
            <a:endParaRPr lang="en-US" dirty="0"/>
          </a:p>
        </p:txBody>
      </p:sp>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30</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500" y="1690688"/>
            <a:ext cx="3657600" cy="2743200"/>
          </a:xfrm>
          <a:prstGeom prst="rect">
            <a:avLst/>
          </a:prstGeom>
          <a:ln>
            <a:solidFill>
              <a:schemeClr val="tx1">
                <a:lumMod val="50000"/>
                <a:lumOff val="50000"/>
              </a:schemeClr>
            </a:solidFill>
          </a:ln>
        </p:spPr>
      </p:pic>
      <p:sp>
        <p:nvSpPr>
          <p:cNvPr id="9" name="TextBox 8"/>
          <p:cNvSpPr txBox="1"/>
          <p:nvPr/>
        </p:nvSpPr>
        <p:spPr>
          <a:xfrm>
            <a:off x="1323500" y="4636842"/>
            <a:ext cx="4257063" cy="1569660"/>
          </a:xfrm>
          <a:prstGeom prst="rect">
            <a:avLst/>
          </a:prstGeom>
          <a:noFill/>
        </p:spPr>
        <p:txBody>
          <a:bodyPr wrap="none" rtlCol="0">
            <a:spAutoFit/>
          </a:bodyPr>
          <a:lstStyle/>
          <a:p>
            <a:pPr>
              <a:lnSpc>
                <a:spcPct val="150000"/>
              </a:lnSpc>
            </a:pPr>
            <a:r>
              <a:rPr lang="en-US" sz="1600" dirty="0" smtClean="0"/>
              <a:t>Number of SiO</a:t>
            </a:r>
            <a:r>
              <a:rPr lang="en-US" sz="1600" baseline="-25000" dirty="0" smtClean="0"/>
              <a:t>2</a:t>
            </a:r>
            <a:r>
              <a:rPr lang="en-US" sz="1600" dirty="0" smtClean="0"/>
              <a:t> Data Points = 29</a:t>
            </a:r>
          </a:p>
          <a:p>
            <a:pPr>
              <a:lnSpc>
                <a:spcPct val="150000"/>
              </a:lnSpc>
            </a:pPr>
            <a:r>
              <a:rPr lang="en-US" sz="1600" dirty="0" smtClean="0"/>
              <a:t>Original Domain: 0.79 ≤ Electronegativity </a:t>
            </a:r>
            <a:r>
              <a:rPr lang="en-US" sz="1600" dirty="0"/>
              <a:t>≤</a:t>
            </a:r>
            <a:r>
              <a:rPr lang="en-US" sz="1600" dirty="0" smtClean="0"/>
              <a:t> 1.91</a:t>
            </a:r>
          </a:p>
          <a:p>
            <a:pPr>
              <a:lnSpc>
                <a:spcPct val="150000"/>
              </a:lnSpc>
            </a:pPr>
            <a:r>
              <a:rPr lang="en-US" sz="1600" dirty="0" smtClean="0"/>
              <a:t>SiO</a:t>
            </a:r>
            <a:r>
              <a:rPr lang="en-US" sz="1600" baseline="-25000" dirty="0" smtClean="0"/>
              <a:t>2</a:t>
            </a:r>
            <a:r>
              <a:rPr lang="en-US" sz="1600" dirty="0" smtClean="0"/>
              <a:t> Electronegativity</a:t>
            </a:r>
            <a:r>
              <a:rPr lang="en-US" sz="1600" baseline="-25000" dirty="0" smtClean="0"/>
              <a:t> </a:t>
            </a:r>
            <a:r>
              <a:rPr lang="en-US" sz="1600" dirty="0" smtClean="0"/>
              <a:t>= 1.91</a:t>
            </a:r>
          </a:p>
          <a:p>
            <a:pPr>
              <a:lnSpc>
                <a:spcPct val="150000"/>
              </a:lnSpc>
            </a:pPr>
            <a:r>
              <a:rPr lang="en-US" sz="1600" dirty="0" smtClean="0"/>
              <a:t>Modified Domain: </a:t>
            </a:r>
            <a:r>
              <a:rPr lang="en-US" sz="1600" dirty="0"/>
              <a:t>0.79 ≤ Electronegativity ≤ </a:t>
            </a:r>
            <a:r>
              <a:rPr lang="en-US" sz="1600" dirty="0" smtClean="0"/>
              <a:t>1.88</a:t>
            </a:r>
            <a:endParaRPr lang="en-US" sz="1600" dirty="0"/>
          </a:p>
        </p:txBody>
      </p:sp>
      <p:sp>
        <p:nvSpPr>
          <p:cNvPr id="12" name="Rectangle 11"/>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463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Results </a:t>
            </a:r>
            <a:r>
              <a:rPr lang="mr-IN" dirty="0"/>
              <a:t>–</a:t>
            </a:r>
            <a:r>
              <a:rPr lang="en-US" dirty="0"/>
              <a:t> </a:t>
            </a:r>
            <a:r>
              <a:rPr lang="en-US" dirty="0" smtClean="0"/>
              <a:t>Supports</a:t>
            </a:r>
            <a:endParaRPr lang="en-US" dirty="0"/>
          </a:p>
        </p:txBody>
      </p:sp>
      <p:sp>
        <p:nvSpPr>
          <p:cNvPr id="4" name="Slide Number Placeholder 3"/>
          <p:cNvSpPr>
            <a:spLocks noGrp="1"/>
          </p:cNvSpPr>
          <p:nvPr>
            <p:ph type="sldNum" sz="quarter" idx="12"/>
          </p:nvPr>
        </p:nvSpPr>
        <p:spPr>
          <a:xfrm>
            <a:off x="9229725" y="6335713"/>
            <a:ext cx="2743200" cy="365125"/>
          </a:xfrm>
        </p:spPr>
        <p:txBody>
          <a:bodyPr/>
          <a:lstStyle/>
          <a:p>
            <a:fld id="{7FE02735-D6C4-9143-AA7B-CB735DC88641}" type="slidenum">
              <a:rPr lang="en-US" smtClean="0"/>
              <a:t>31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975" y="1690688"/>
            <a:ext cx="3657600" cy="2743200"/>
          </a:xfrm>
          <a:prstGeom prst="rect">
            <a:avLst/>
          </a:prstGeom>
          <a:ln>
            <a:solidFill>
              <a:schemeClr val="tx1">
                <a:lumMod val="50000"/>
                <a:lumOff val="5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500" y="1690688"/>
            <a:ext cx="3657600" cy="2743200"/>
          </a:xfrm>
          <a:prstGeom prst="rect">
            <a:avLst/>
          </a:prstGeom>
          <a:ln>
            <a:solidFill>
              <a:schemeClr val="tx1">
                <a:lumMod val="50000"/>
                <a:lumOff val="50000"/>
              </a:schemeClr>
            </a:solidFill>
          </a:ln>
        </p:spPr>
      </p:pic>
      <p:sp>
        <p:nvSpPr>
          <p:cNvPr id="9" name="TextBox 8"/>
          <p:cNvSpPr txBox="1"/>
          <p:nvPr/>
        </p:nvSpPr>
        <p:spPr>
          <a:xfrm>
            <a:off x="1323500" y="4636842"/>
            <a:ext cx="4257063" cy="1569660"/>
          </a:xfrm>
          <a:prstGeom prst="rect">
            <a:avLst/>
          </a:prstGeom>
          <a:noFill/>
        </p:spPr>
        <p:txBody>
          <a:bodyPr wrap="none" rtlCol="0">
            <a:spAutoFit/>
          </a:bodyPr>
          <a:lstStyle/>
          <a:p>
            <a:pPr>
              <a:lnSpc>
                <a:spcPct val="150000"/>
              </a:lnSpc>
            </a:pPr>
            <a:r>
              <a:rPr lang="en-US" sz="1600" dirty="0" smtClean="0"/>
              <a:t>Number of SiO</a:t>
            </a:r>
            <a:r>
              <a:rPr lang="en-US" sz="1600" baseline="-25000" dirty="0" smtClean="0"/>
              <a:t>2</a:t>
            </a:r>
            <a:r>
              <a:rPr lang="en-US" sz="1600" dirty="0" smtClean="0"/>
              <a:t> Data Points = 29</a:t>
            </a:r>
          </a:p>
          <a:p>
            <a:pPr>
              <a:lnSpc>
                <a:spcPct val="150000"/>
              </a:lnSpc>
            </a:pPr>
            <a:r>
              <a:rPr lang="en-US" sz="1600" dirty="0" smtClean="0"/>
              <a:t>Original Domain: 0.79 ≤ Electronegativity </a:t>
            </a:r>
            <a:r>
              <a:rPr lang="en-US" sz="1600" dirty="0"/>
              <a:t>≤</a:t>
            </a:r>
            <a:r>
              <a:rPr lang="en-US" sz="1600" dirty="0" smtClean="0"/>
              <a:t> 1.91</a:t>
            </a:r>
          </a:p>
          <a:p>
            <a:pPr>
              <a:lnSpc>
                <a:spcPct val="150000"/>
              </a:lnSpc>
            </a:pPr>
            <a:r>
              <a:rPr lang="en-US" sz="1600" dirty="0" smtClean="0"/>
              <a:t>SiO</a:t>
            </a:r>
            <a:r>
              <a:rPr lang="en-US" sz="1600" baseline="-25000" dirty="0" smtClean="0"/>
              <a:t>2</a:t>
            </a:r>
            <a:r>
              <a:rPr lang="en-US" sz="1600" dirty="0" smtClean="0"/>
              <a:t> Electronegativity</a:t>
            </a:r>
            <a:r>
              <a:rPr lang="en-US" sz="1600" baseline="-25000" dirty="0" smtClean="0"/>
              <a:t> </a:t>
            </a:r>
            <a:r>
              <a:rPr lang="en-US" sz="1600" dirty="0" smtClean="0"/>
              <a:t>= 1.91</a:t>
            </a:r>
          </a:p>
          <a:p>
            <a:pPr>
              <a:lnSpc>
                <a:spcPct val="150000"/>
              </a:lnSpc>
            </a:pPr>
            <a:r>
              <a:rPr lang="en-US" sz="1600" dirty="0" smtClean="0"/>
              <a:t>Modified Domain: </a:t>
            </a:r>
            <a:r>
              <a:rPr lang="en-US" sz="1600" dirty="0"/>
              <a:t>0.79 ≤ Electronegativity ≤ </a:t>
            </a:r>
            <a:r>
              <a:rPr lang="en-US" sz="1600" dirty="0" smtClean="0"/>
              <a:t>1.88</a:t>
            </a:r>
            <a:endParaRPr lang="en-US" sz="1600" dirty="0"/>
          </a:p>
        </p:txBody>
      </p:sp>
      <p:sp>
        <p:nvSpPr>
          <p:cNvPr id="11" name="TextBox 10"/>
          <p:cNvSpPr txBox="1"/>
          <p:nvPr/>
        </p:nvSpPr>
        <p:spPr>
          <a:xfrm>
            <a:off x="6945975" y="4630846"/>
            <a:ext cx="3135089" cy="1969770"/>
          </a:xfrm>
          <a:prstGeom prst="rect">
            <a:avLst/>
          </a:prstGeom>
          <a:noFill/>
        </p:spPr>
        <p:txBody>
          <a:bodyPr wrap="none" rtlCol="0">
            <a:spAutoFit/>
          </a:bodyPr>
          <a:lstStyle/>
          <a:p>
            <a:pPr>
              <a:lnSpc>
                <a:spcPct val="150000"/>
              </a:lnSpc>
            </a:pPr>
            <a:r>
              <a:rPr lang="en-US" sz="1600" dirty="0" smtClean="0"/>
              <a:t>Number of Al</a:t>
            </a:r>
            <a:r>
              <a:rPr lang="en-US" sz="1600" baseline="-25000" dirty="0" smtClean="0"/>
              <a:t>2</a:t>
            </a:r>
            <a:r>
              <a:rPr lang="en-US" sz="1600" dirty="0" smtClean="0"/>
              <a:t>O</a:t>
            </a:r>
            <a:r>
              <a:rPr lang="en-US" sz="1600" baseline="-25000" dirty="0" smtClean="0"/>
              <a:t>3</a:t>
            </a:r>
            <a:r>
              <a:rPr lang="en-US" sz="1600" dirty="0" smtClean="0"/>
              <a:t> Data Points = 556</a:t>
            </a:r>
          </a:p>
          <a:p>
            <a:pPr>
              <a:lnSpc>
                <a:spcPct val="150000"/>
              </a:lnSpc>
            </a:pPr>
            <a:r>
              <a:rPr lang="en-US" sz="1600" dirty="0" smtClean="0"/>
              <a:t>Training Data Points = 943</a:t>
            </a:r>
          </a:p>
          <a:p>
            <a:r>
              <a:rPr lang="en-US" sz="1600" dirty="0" smtClean="0"/>
              <a:t>First Ionization Energy = 578 kJ/</a:t>
            </a:r>
            <a:r>
              <a:rPr lang="en-US" sz="1600" dirty="0" err="1" smtClean="0"/>
              <a:t>mol</a:t>
            </a:r>
            <a:endParaRPr lang="en-US" sz="1600" dirty="0"/>
          </a:p>
          <a:p>
            <a:r>
              <a:rPr lang="en-US" sz="1400" dirty="0" smtClean="0"/>
              <a:t>(Domain: 534 </a:t>
            </a:r>
            <a:r>
              <a:rPr lang="mr-IN" sz="1400" dirty="0" smtClean="0"/>
              <a:t>–</a:t>
            </a:r>
            <a:r>
              <a:rPr lang="en-US" sz="1400" dirty="0" smtClean="0"/>
              <a:t> 786)</a:t>
            </a:r>
          </a:p>
          <a:p>
            <a:endParaRPr lang="en-US" sz="1400" dirty="0" smtClean="0"/>
          </a:p>
          <a:p>
            <a:r>
              <a:rPr lang="en-US" sz="1600" dirty="0" smtClean="0"/>
              <a:t>Electronegativity = 1.61</a:t>
            </a:r>
          </a:p>
          <a:p>
            <a:r>
              <a:rPr lang="en-US" sz="1400" dirty="0" smtClean="0"/>
              <a:t>(Domain: 0.79 </a:t>
            </a:r>
            <a:r>
              <a:rPr lang="mr-IN" sz="1400" dirty="0" smtClean="0"/>
              <a:t>–</a:t>
            </a:r>
            <a:r>
              <a:rPr lang="en-US" sz="1400" dirty="0" smtClean="0"/>
              <a:t> 1.91)</a:t>
            </a:r>
          </a:p>
        </p:txBody>
      </p:sp>
      <p:sp>
        <p:nvSpPr>
          <p:cNvPr id="12" name="Rectangle 11"/>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164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388100" y="1846193"/>
            <a:ext cx="5358511" cy="4438791"/>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6984" y="1846193"/>
            <a:ext cx="5684638" cy="44387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Interpolation Results </a:t>
            </a:r>
            <a:r>
              <a:rPr lang="mr-IN" dirty="0"/>
              <a:t>–</a:t>
            </a:r>
            <a:r>
              <a:rPr lang="en-US" dirty="0"/>
              <a:t> </a:t>
            </a:r>
            <a:r>
              <a:rPr lang="en-US" dirty="0" smtClean="0"/>
              <a:t>Promoters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499" y="4186292"/>
            <a:ext cx="2438401" cy="182880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739" y="4165773"/>
            <a:ext cx="2438401" cy="182880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740" y="1932821"/>
            <a:ext cx="2438401" cy="1828800"/>
          </a:xfrm>
          <a:prstGeom prst="rect">
            <a:avLst/>
          </a:prstGeom>
          <a:ln>
            <a:solidFill>
              <a:schemeClr val="tx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99" y="1934455"/>
            <a:ext cx="2438401" cy="1828800"/>
          </a:xfrm>
          <a:prstGeom prst="rect">
            <a:avLst/>
          </a:prstGeom>
          <a:ln>
            <a:solidFill>
              <a:schemeClr val="tx1"/>
            </a:solidFill>
          </a:ln>
        </p:spPr>
      </p:pic>
      <p:sp>
        <p:nvSpPr>
          <p:cNvPr id="4" name="Slide Number Placeholder 3"/>
          <p:cNvSpPr>
            <a:spLocks noGrp="1"/>
          </p:cNvSpPr>
          <p:nvPr>
            <p:ph type="sldNum" sz="quarter" idx="12"/>
          </p:nvPr>
        </p:nvSpPr>
        <p:spPr>
          <a:xfrm>
            <a:off x="9214572" y="6335713"/>
            <a:ext cx="2743200" cy="365125"/>
          </a:xfrm>
        </p:spPr>
        <p:txBody>
          <a:bodyPr/>
          <a:lstStyle/>
          <a:p>
            <a:fld id="{7FE02735-D6C4-9143-AA7B-CB735DC88641}" type="slidenum">
              <a:rPr lang="en-US" smtClean="0"/>
              <a:t>32</a:t>
            </a:fld>
            <a:endParaRPr lang="en-US"/>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133" y="4165773"/>
            <a:ext cx="2438400" cy="1828800"/>
          </a:xfrm>
          <a:prstGeom prst="rect">
            <a:avLst/>
          </a:prstGeom>
          <a:ln>
            <a:solidFill>
              <a:schemeClr val="tx1"/>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7133" y="1939267"/>
            <a:ext cx="2438400" cy="1828800"/>
          </a:xfrm>
          <a:prstGeom prst="rect">
            <a:avLst/>
          </a:prstGeom>
          <a:ln>
            <a:solidFill>
              <a:schemeClr val="tx1"/>
            </a:solidFill>
          </a:ln>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1872" y="3151188"/>
            <a:ext cx="2438400" cy="1828800"/>
          </a:xfrm>
          <a:prstGeom prst="rect">
            <a:avLst/>
          </a:prstGeom>
          <a:ln>
            <a:solidFill>
              <a:schemeClr val="tx1"/>
            </a:solidFill>
          </a:ln>
        </p:spPr>
      </p:pic>
      <p:sp>
        <p:nvSpPr>
          <p:cNvPr id="15" name="Rectangle 14"/>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594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Results </a:t>
            </a:r>
            <a:r>
              <a:rPr lang="mr-IN" dirty="0"/>
              <a:t>–</a:t>
            </a:r>
            <a:r>
              <a:rPr lang="en-US" dirty="0"/>
              <a:t> Promoters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00" y="1540972"/>
            <a:ext cx="3657600" cy="2743200"/>
          </a:xfrm>
          <a:prstGeom prst="rect">
            <a:avLst/>
          </a:prstGeom>
          <a:ln>
            <a:solidFill>
              <a:schemeClr val="tx1">
                <a:lumMod val="50000"/>
                <a:lumOff val="50000"/>
              </a:schemeClr>
            </a:solidFill>
          </a:ln>
        </p:spPr>
      </p:pic>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33</a:t>
            </a:fld>
            <a:endParaRPr lang="en-US"/>
          </a:p>
        </p:txBody>
      </p:sp>
      <p:sp>
        <p:nvSpPr>
          <p:cNvPr id="10" name="TextBox 9"/>
          <p:cNvSpPr txBox="1"/>
          <p:nvPr/>
        </p:nvSpPr>
        <p:spPr>
          <a:xfrm>
            <a:off x="471694" y="4427622"/>
            <a:ext cx="3040961" cy="1692771"/>
          </a:xfrm>
          <a:prstGeom prst="rect">
            <a:avLst/>
          </a:prstGeom>
          <a:noFill/>
        </p:spPr>
        <p:txBody>
          <a:bodyPr wrap="none" rtlCol="0">
            <a:spAutoFit/>
          </a:bodyPr>
          <a:lstStyle/>
          <a:p>
            <a:r>
              <a:rPr lang="en-US" dirty="0" smtClean="0"/>
              <a:t>Number of Cs Data Points = 54</a:t>
            </a:r>
          </a:p>
          <a:p>
            <a:endParaRPr lang="en-US" dirty="0" smtClean="0"/>
          </a:p>
          <a:p>
            <a:r>
              <a:rPr lang="en-US" dirty="0" smtClean="0"/>
              <a:t>Cs Electronegativity = 0.79</a:t>
            </a:r>
          </a:p>
          <a:p>
            <a:endParaRPr lang="en-US" sz="1600" dirty="0" smtClean="0"/>
          </a:p>
          <a:p>
            <a:r>
              <a:rPr lang="en-US" dirty="0" smtClean="0"/>
              <a:t>Cs Charge/Ionic Radius = 0.06</a:t>
            </a:r>
          </a:p>
          <a:p>
            <a:endParaRPr lang="en-US" sz="1600" dirty="0"/>
          </a:p>
        </p:txBody>
      </p:sp>
      <p:sp>
        <p:nvSpPr>
          <p:cNvPr id="12" name="Rectangle 11"/>
          <p:cNvSpPr/>
          <p:nvPr/>
        </p:nvSpPr>
        <p:spPr>
          <a:xfrm>
            <a:off x="8952753" y="423561"/>
            <a:ext cx="2866939" cy="830997"/>
          </a:xfrm>
          <a:prstGeom prst="rect">
            <a:avLst/>
          </a:prstGeom>
          <a:solidFill>
            <a:schemeClr val="bg2">
              <a:lumMod val="90000"/>
            </a:schemeClr>
          </a:solidFill>
          <a:ln>
            <a:solidFill>
              <a:schemeClr val="tx1">
                <a:lumMod val="50000"/>
                <a:lumOff val="50000"/>
              </a:schemeClr>
            </a:solidFill>
          </a:ln>
        </p:spPr>
        <p:txBody>
          <a:bodyPr wrap="none">
            <a:spAutoFit/>
          </a:bodyPr>
          <a:lstStyle/>
          <a:p>
            <a:r>
              <a:rPr lang="en-US" sz="1600" b="1" u="sng" dirty="0" smtClean="0"/>
              <a:t>Original Domain</a:t>
            </a:r>
          </a:p>
          <a:p>
            <a:r>
              <a:rPr lang="en-US" sz="1600" dirty="0" smtClean="0"/>
              <a:t>Electronegativity:      </a:t>
            </a:r>
            <a:r>
              <a:rPr lang="en-US" sz="1600" dirty="0"/>
              <a:t>0.79 </a:t>
            </a:r>
            <a:r>
              <a:rPr lang="mr-IN" sz="1600" dirty="0"/>
              <a:t>–</a:t>
            </a:r>
            <a:r>
              <a:rPr lang="en-US" sz="1600" dirty="0"/>
              <a:t> </a:t>
            </a:r>
            <a:r>
              <a:rPr lang="en-US" sz="1600" dirty="0" smtClean="0"/>
              <a:t>1.91</a:t>
            </a:r>
          </a:p>
          <a:p>
            <a:r>
              <a:rPr lang="en-US" sz="1600" dirty="0" smtClean="0"/>
              <a:t>Charge/Ionic Radius: </a:t>
            </a:r>
            <a:r>
              <a:rPr lang="en-US" sz="1600" dirty="0"/>
              <a:t>0.06 </a:t>
            </a:r>
            <a:r>
              <a:rPr lang="mr-IN" sz="1600" dirty="0"/>
              <a:t>–</a:t>
            </a:r>
            <a:r>
              <a:rPr lang="en-US" sz="1600" dirty="0"/>
              <a:t> </a:t>
            </a:r>
            <a:r>
              <a:rPr lang="en-US" sz="1600" dirty="0" smtClean="0"/>
              <a:t>1.52</a:t>
            </a:r>
            <a:endParaRPr lang="en-US" sz="16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92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Results </a:t>
            </a:r>
            <a:r>
              <a:rPr lang="mr-IN" dirty="0"/>
              <a:t>–</a:t>
            </a:r>
            <a:r>
              <a:rPr lang="en-US" dirty="0"/>
              <a:t> Promoters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00" y="1540972"/>
            <a:ext cx="3657600" cy="2743200"/>
          </a:xfrm>
          <a:prstGeom prst="rect">
            <a:avLst/>
          </a:prstGeom>
          <a:ln>
            <a:solidFill>
              <a:schemeClr val="tx1">
                <a:lumMod val="50000"/>
                <a:lumOff val="50000"/>
              </a:schemeClr>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092" y="1540972"/>
            <a:ext cx="3657600" cy="2743200"/>
          </a:xfrm>
          <a:prstGeom prst="rect">
            <a:avLst/>
          </a:prstGeom>
          <a:ln>
            <a:solidFill>
              <a:schemeClr val="tx1">
                <a:lumMod val="50000"/>
                <a:lumOff val="50000"/>
              </a:schemeClr>
            </a:solidFill>
          </a:ln>
        </p:spPr>
      </p:pic>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34</a:t>
            </a:fld>
            <a:endParaRPr lang="en-US"/>
          </a:p>
        </p:txBody>
      </p:sp>
      <p:sp>
        <p:nvSpPr>
          <p:cNvPr id="5" name="TextBox 4"/>
          <p:cNvSpPr txBox="1"/>
          <p:nvPr/>
        </p:nvSpPr>
        <p:spPr>
          <a:xfrm>
            <a:off x="8170172" y="4427622"/>
            <a:ext cx="3183628" cy="1692771"/>
          </a:xfrm>
          <a:prstGeom prst="rect">
            <a:avLst/>
          </a:prstGeom>
          <a:noFill/>
        </p:spPr>
        <p:txBody>
          <a:bodyPr wrap="none" rtlCol="0">
            <a:spAutoFit/>
          </a:bodyPr>
          <a:lstStyle/>
          <a:p>
            <a:r>
              <a:rPr lang="en-US" dirty="0" smtClean="0"/>
              <a:t>Number of Ce Data Points = 297</a:t>
            </a:r>
          </a:p>
          <a:p>
            <a:endParaRPr lang="en-US" dirty="0" smtClean="0"/>
          </a:p>
          <a:p>
            <a:r>
              <a:rPr lang="en-US" dirty="0" smtClean="0"/>
              <a:t>Ce Electronegativity = 1.12</a:t>
            </a:r>
          </a:p>
          <a:p>
            <a:endParaRPr lang="en-US" sz="1600" dirty="0" smtClean="0"/>
          </a:p>
          <a:p>
            <a:r>
              <a:rPr lang="en-US" dirty="0" smtClean="0"/>
              <a:t>Ce Charge/Ionic Radius = 0.46</a:t>
            </a:r>
          </a:p>
          <a:p>
            <a:endParaRPr lang="en-US" sz="1600" dirty="0"/>
          </a:p>
        </p:txBody>
      </p:sp>
      <p:sp>
        <p:nvSpPr>
          <p:cNvPr id="10" name="TextBox 9"/>
          <p:cNvSpPr txBox="1"/>
          <p:nvPr/>
        </p:nvSpPr>
        <p:spPr>
          <a:xfrm>
            <a:off x="471694" y="4427622"/>
            <a:ext cx="3040961" cy="1692771"/>
          </a:xfrm>
          <a:prstGeom prst="rect">
            <a:avLst/>
          </a:prstGeom>
          <a:noFill/>
        </p:spPr>
        <p:txBody>
          <a:bodyPr wrap="none" rtlCol="0">
            <a:spAutoFit/>
          </a:bodyPr>
          <a:lstStyle/>
          <a:p>
            <a:r>
              <a:rPr lang="en-US" dirty="0" smtClean="0"/>
              <a:t>Number of Cs Data Points = 54</a:t>
            </a:r>
          </a:p>
          <a:p>
            <a:endParaRPr lang="en-US" dirty="0" smtClean="0"/>
          </a:p>
          <a:p>
            <a:r>
              <a:rPr lang="en-US" dirty="0" smtClean="0"/>
              <a:t>Cs Electronegativity = 0.79</a:t>
            </a:r>
          </a:p>
          <a:p>
            <a:endParaRPr lang="en-US" sz="1600" dirty="0" smtClean="0"/>
          </a:p>
          <a:p>
            <a:r>
              <a:rPr lang="en-US" dirty="0" smtClean="0"/>
              <a:t>Cs Charge/Ionic Radius = 0.06</a:t>
            </a:r>
          </a:p>
          <a:p>
            <a:endParaRPr lang="en-US" sz="1600" dirty="0"/>
          </a:p>
        </p:txBody>
      </p:sp>
      <p:sp>
        <p:nvSpPr>
          <p:cNvPr id="12" name="Rectangle 11"/>
          <p:cNvSpPr/>
          <p:nvPr/>
        </p:nvSpPr>
        <p:spPr>
          <a:xfrm>
            <a:off x="8952753" y="423561"/>
            <a:ext cx="2866939" cy="830997"/>
          </a:xfrm>
          <a:prstGeom prst="rect">
            <a:avLst/>
          </a:prstGeom>
          <a:solidFill>
            <a:schemeClr val="bg2">
              <a:lumMod val="90000"/>
            </a:schemeClr>
          </a:solidFill>
          <a:ln>
            <a:solidFill>
              <a:schemeClr val="tx1">
                <a:lumMod val="50000"/>
                <a:lumOff val="50000"/>
              </a:schemeClr>
            </a:solidFill>
          </a:ln>
        </p:spPr>
        <p:txBody>
          <a:bodyPr wrap="none">
            <a:spAutoFit/>
          </a:bodyPr>
          <a:lstStyle/>
          <a:p>
            <a:r>
              <a:rPr lang="en-US" sz="1600" b="1" u="sng" dirty="0" smtClean="0"/>
              <a:t>Original Domain</a:t>
            </a:r>
          </a:p>
          <a:p>
            <a:r>
              <a:rPr lang="en-US" sz="1600" dirty="0" smtClean="0"/>
              <a:t>Electronegativity:      </a:t>
            </a:r>
            <a:r>
              <a:rPr lang="en-US" sz="1600" dirty="0"/>
              <a:t>0.79 </a:t>
            </a:r>
            <a:r>
              <a:rPr lang="mr-IN" sz="1600" dirty="0"/>
              <a:t>–</a:t>
            </a:r>
            <a:r>
              <a:rPr lang="en-US" sz="1600" dirty="0"/>
              <a:t> </a:t>
            </a:r>
            <a:r>
              <a:rPr lang="en-US" sz="1600" dirty="0" smtClean="0"/>
              <a:t>1.91</a:t>
            </a:r>
          </a:p>
          <a:p>
            <a:r>
              <a:rPr lang="en-US" sz="1600" dirty="0" smtClean="0"/>
              <a:t>Charge/Ionic Radius: </a:t>
            </a:r>
            <a:r>
              <a:rPr lang="en-US" sz="1600" dirty="0"/>
              <a:t>0.06 </a:t>
            </a:r>
            <a:r>
              <a:rPr lang="mr-IN" sz="1600" dirty="0"/>
              <a:t>–</a:t>
            </a:r>
            <a:r>
              <a:rPr lang="en-US" sz="1600" dirty="0"/>
              <a:t> </a:t>
            </a:r>
            <a:r>
              <a:rPr lang="en-US" sz="1600" dirty="0" smtClean="0"/>
              <a:t>1.52</a:t>
            </a:r>
            <a:endParaRPr lang="en-US" sz="16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1683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Results </a:t>
            </a:r>
            <a:r>
              <a:rPr lang="mr-IN" dirty="0"/>
              <a:t>–</a:t>
            </a:r>
            <a:r>
              <a:rPr lang="en-US" dirty="0"/>
              <a:t> Promoters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00" y="1540972"/>
            <a:ext cx="3657600" cy="2743200"/>
          </a:xfrm>
          <a:prstGeom prst="rect">
            <a:avLst/>
          </a:prstGeom>
          <a:ln>
            <a:solidFill>
              <a:schemeClr val="tx1">
                <a:lumMod val="50000"/>
                <a:lumOff val="50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446" y="1540972"/>
            <a:ext cx="3657600" cy="2743200"/>
          </a:xfrm>
          <a:prstGeom prst="rect">
            <a:avLst/>
          </a:prstGeom>
          <a:ln>
            <a:solidFill>
              <a:schemeClr val="tx1">
                <a:lumMod val="50000"/>
                <a:lumOff val="50000"/>
              </a:schemeClr>
            </a:solid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092" y="1540972"/>
            <a:ext cx="3657600" cy="2743200"/>
          </a:xfrm>
          <a:prstGeom prst="rect">
            <a:avLst/>
          </a:prstGeom>
          <a:ln>
            <a:solidFill>
              <a:schemeClr val="tx1">
                <a:lumMod val="50000"/>
                <a:lumOff val="50000"/>
              </a:schemeClr>
            </a:solidFill>
          </a:ln>
        </p:spPr>
      </p:pic>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35</a:t>
            </a:fld>
            <a:endParaRPr lang="en-US"/>
          </a:p>
        </p:txBody>
      </p:sp>
      <p:sp>
        <p:nvSpPr>
          <p:cNvPr id="5" name="TextBox 4"/>
          <p:cNvSpPr txBox="1"/>
          <p:nvPr/>
        </p:nvSpPr>
        <p:spPr>
          <a:xfrm>
            <a:off x="8170172" y="4427622"/>
            <a:ext cx="3183628" cy="1692771"/>
          </a:xfrm>
          <a:prstGeom prst="rect">
            <a:avLst/>
          </a:prstGeom>
          <a:noFill/>
        </p:spPr>
        <p:txBody>
          <a:bodyPr wrap="none" rtlCol="0">
            <a:spAutoFit/>
          </a:bodyPr>
          <a:lstStyle/>
          <a:p>
            <a:r>
              <a:rPr lang="en-US" dirty="0" smtClean="0"/>
              <a:t>Number of Ce Data Points = 297</a:t>
            </a:r>
          </a:p>
          <a:p>
            <a:endParaRPr lang="en-US" dirty="0" smtClean="0"/>
          </a:p>
          <a:p>
            <a:r>
              <a:rPr lang="en-US" dirty="0" smtClean="0"/>
              <a:t>Ce Electronegativity = 1.12</a:t>
            </a:r>
          </a:p>
          <a:p>
            <a:endParaRPr lang="en-US" sz="1600" dirty="0" smtClean="0"/>
          </a:p>
          <a:p>
            <a:r>
              <a:rPr lang="en-US" dirty="0" smtClean="0"/>
              <a:t>Ce Charge/Ionic Radius = 0.46</a:t>
            </a:r>
          </a:p>
          <a:p>
            <a:endParaRPr lang="en-US" sz="1600" dirty="0"/>
          </a:p>
        </p:txBody>
      </p:sp>
      <p:sp>
        <p:nvSpPr>
          <p:cNvPr id="10" name="TextBox 9"/>
          <p:cNvSpPr txBox="1"/>
          <p:nvPr/>
        </p:nvSpPr>
        <p:spPr>
          <a:xfrm>
            <a:off x="471694" y="4427622"/>
            <a:ext cx="3040961" cy="1692771"/>
          </a:xfrm>
          <a:prstGeom prst="rect">
            <a:avLst/>
          </a:prstGeom>
          <a:noFill/>
        </p:spPr>
        <p:txBody>
          <a:bodyPr wrap="none" rtlCol="0">
            <a:spAutoFit/>
          </a:bodyPr>
          <a:lstStyle/>
          <a:p>
            <a:r>
              <a:rPr lang="en-US" dirty="0" smtClean="0"/>
              <a:t>Number of Cs Data Points = 54</a:t>
            </a:r>
          </a:p>
          <a:p>
            <a:endParaRPr lang="en-US" dirty="0" smtClean="0"/>
          </a:p>
          <a:p>
            <a:r>
              <a:rPr lang="en-US" dirty="0" smtClean="0"/>
              <a:t>Cs Electronegativity = 0.79</a:t>
            </a:r>
          </a:p>
          <a:p>
            <a:endParaRPr lang="en-US" sz="1600" dirty="0" smtClean="0"/>
          </a:p>
          <a:p>
            <a:r>
              <a:rPr lang="en-US" dirty="0" smtClean="0"/>
              <a:t>Cs Charge/Ionic Radius = 0.06</a:t>
            </a:r>
          </a:p>
          <a:p>
            <a:endParaRPr lang="en-US" sz="1600" dirty="0"/>
          </a:p>
        </p:txBody>
      </p:sp>
      <p:sp>
        <p:nvSpPr>
          <p:cNvPr id="11" name="TextBox 10"/>
          <p:cNvSpPr txBox="1"/>
          <p:nvPr/>
        </p:nvSpPr>
        <p:spPr>
          <a:xfrm>
            <a:off x="4320933" y="4427622"/>
            <a:ext cx="3036152" cy="1692771"/>
          </a:xfrm>
          <a:prstGeom prst="rect">
            <a:avLst/>
          </a:prstGeom>
          <a:noFill/>
        </p:spPr>
        <p:txBody>
          <a:bodyPr wrap="none" rtlCol="0">
            <a:spAutoFit/>
          </a:bodyPr>
          <a:lstStyle/>
          <a:p>
            <a:r>
              <a:rPr lang="en-US" dirty="0" smtClean="0"/>
              <a:t>Number of La Data Points = 19</a:t>
            </a:r>
          </a:p>
          <a:p>
            <a:endParaRPr lang="en-US" dirty="0" smtClean="0"/>
          </a:p>
          <a:p>
            <a:r>
              <a:rPr lang="en-US" dirty="0" smtClean="0"/>
              <a:t>La Electronegativity = 1.10</a:t>
            </a:r>
          </a:p>
          <a:p>
            <a:endParaRPr lang="en-US" sz="1600" dirty="0" smtClean="0"/>
          </a:p>
          <a:p>
            <a:r>
              <a:rPr lang="en-US" dirty="0" smtClean="0"/>
              <a:t>La Charge/Ionic Radius = 0.29</a:t>
            </a:r>
          </a:p>
          <a:p>
            <a:endParaRPr lang="en-US" sz="1600" dirty="0"/>
          </a:p>
        </p:txBody>
      </p:sp>
      <p:sp>
        <p:nvSpPr>
          <p:cNvPr id="12" name="Rectangle 11"/>
          <p:cNvSpPr/>
          <p:nvPr/>
        </p:nvSpPr>
        <p:spPr>
          <a:xfrm>
            <a:off x="8952753" y="423561"/>
            <a:ext cx="2866939" cy="830997"/>
          </a:xfrm>
          <a:prstGeom prst="rect">
            <a:avLst/>
          </a:prstGeom>
          <a:solidFill>
            <a:schemeClr val="bg2">
              <a:lumMod val="90000"/>
            </a:schemeClr>
          </a:solidFill>
          <a:ln>
            <a:solidFill>
              <a:schemeClr val="tx1">
                <a:lumMod val="50000"/>
                <a:lumOff val="50000"/>
              </a:schemeClr>
            </a:solidFill>
          </a:ln>
        </p:spPr>
        <p:txBody>
          <a:bodyPr wrap="none">
            <a:spAutoFit/>
          </a:bodyPr>
          <a:lstStyle/>
          <a:p>
            <a:r>
              <a:rPr lang="en-US" sz="1600" b="1" u="sng" dirty="0" smtClean="0"/>
              <a:t>Original Domain</a:t>
            </a:r>
          </a:p>
          <a:p>
            <a:r>
              <a:rPr lang="en-US" sz="1600" dirty="0" smtClean="0"/>
              <a:t>Electronegativity:      </a:t>
            </a:r>
            <a:r>
              <a:rPr lang="en-US" sz="1600" dirty="0"/>
              <a:t>0.79 </a:t>
            </a:r>
            <a:r>
              <a:rPr lang="mr-IN" sz="1600" dirty="0"/>
              <a:t>–</a:t>
            </a:r>
            <a:r>
              <a:rPr lang="en-US" sz="1600" dirty="0"/>
              <a:t> </a:t>
            </a:r>
            <a:r>
              <a:rPr lang="en-US" sz="1600" dirty="0" smtClean="0"/>
              <a:t>1.91</a:t>
            </a:r>
          </a:p>
          <a:p>
            <a:r>
              <a:rPr lang="en-US" sz="1600" dirty="0" smtClean="0"/>
              <a:t>Charge/Ionic Radius: </a:t>
            </a:r>
            <a:r>
              <a:rPr lang="en-US" sz="1600" dirty="0"/>
              <a:t>0.06 </a:t>
            </a:r>
            <a:r>
              <a:rPr lang="mr-IN" sz="1600" dirty="0"/>
              <a:t>–</a:t>
            </a:r>
            <a:r>
              <a:rPr lang="en-US" sz="1600" dirty="0"/>
              <a:t> </a:t>
            </a:r>
            <a:r>
              <a:rPr lang="en-US" sz="1600" dirty="0" smtClean="0"/>
              <a:t>1.52</a:t>
            </a:r>
            <a:endParaRPr lang="en-US" sz="16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4664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Merge 42"/>
          <p:cNvSpPr/>
          <p:nvPr/>
        </p:nvSpPr>
        <p:spPr>
          <a:xfrm rot="20117227">
            <a:off x="1708986" y="3236813"/>
            <a:ext cx="1043112" cy="1226209"/>
          </a:xfrm>
          <a:prstGeom prst="flowChartMerge">
            <a:avLst/>
          </a:prstGeom>
          <a:gradFill flip="none" rotWithShape="1">
            <a:gsLst>
              <a:gs pos="0">
                <a:srgbClr val="0070C0"/>
              </a:gs>
              <a:gs pos="53000">
                <a:schemeClr val="bg2">
                  <a:lumMod val="90000"/>
                </a:schemeClr>
              </a:gs>
              <a:gs pos="100000">
                <a:schemeClr val="tx1">
                  <a:lumMod val="50000"/>
                  <a:lumOff val="5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37568" y="1768553"/>
            <a:ext cx="1672880" cy="167078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Conclusions</a:t>
            </a:r>
            <a:endParaRPr lang="en-US" dirty="0"/>
          </a:p>
        </p:txBody>
      </p:sp>
      <p:sp>
        <p:nvSpPr>
          <p:cNvPr id="3" name="Slide Number Placeholder 2"/>
          <p:cNvSpPr>
            <a:spLocks noGrp="1"/>
          </p:cNvSpPr>
          <p:nvPr>
            <p:ph type="sldNum" sz="quarter" idx="12"/>
          </p:nvPr>
        </p:nvSpPr>
        <p:spPr>
          <a:xfrm>
            <a:off x="9076181" y="6115394"/>
            <a:ext cx="2743200" cy="365125"/>
          </a:xfrm>
        </p:spPr>
        <p:txBody>
          <a:bodyPr/>
          <a:lstStyle/>
          <a:p>
            <a:fld id="{7FE02735-D6C4-9143-AA7B-CB735DC88641}" type="slidenum">
              <a:rPr lang="en-US" smtClean="0"/>
              <a:t>36</a:t>
            </a:fld>
            <a:endParaRPr lang="en-US" dirty="0"/>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759199" y="1690688"/>
            <a:ext cx="1828800" cy="1828800"/>
            <a:chOff x="8520364" y="666751"/>
            <a:chExt cx="1828800" cy="1828800"/>
          </a:xfrm>
        </p:grpSpPr>
        <p:sp>
          <p:nvSpPr>
            <p:cNvPr id="19" name="Donut 18"/>
            <p:cNvSpPr/>
            <p:nvPr/>
          </p:nvSpPr>
          <p:spPr>
            <a:xfrm>
              <a:off x="8520364" y="666751"/>
              <a:ext cx="1828800" cy="1828800"/>
            </a:xfrm>
            <a:prstGeom prst="donut">
              <a:avLst>
                <a:gd name="adj" fmla="val 405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exagon 22"/>
            <p:cNvSpPr/>
            <p:nvPr/>
          </p:nvSpPr>
          <p:spPr>
            <a:xfrm>
              <a:off x="8932022" y="1027906"/>
              <a:ext cx="240631" cy="216568"/>
            </a:xfrm>
            <a:prstGeom prst="hexagon">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a:off x="9765210" y="1826499"/>
              <a:ext cx="240631" cy="216568"/>
            </a:xfrm>
            <a:prstGeom prst="hexagon">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8877551" y="1912937"/>
              <a:ext cx="240631" cy="216568"/>
            </a:xfrm>
            <a:prstGeom prst="hexagon">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gular Pentagon 26"/>
            <p:cNvSpPr/>
            <p:nvPr/>
          </p:nvSpPr>
          <p:spPr>
            <a:xfrm>
              <a:off x="8725150" y="1408133"/>
              <a:ext cx="272716" cy="259539"/>
            </a:xfrm>
            <a:prstGeom prst="pentagon">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gular Pentagon 27"/>
            <p:cNvSpPr/>
            <p:nvPr/>
          </p:nvSpPr>
          <p:spPr>
            <a:xfrm>
              <a:off x="9358564" y="2003808"/>
              <a:ext cx="272716" cy="259539"/>
            </a:xfrm>
            <a:prstGeom prst="pentagon">
              <a:avLst/>
            </a:prstGeom>
            <a:solidFill>
              <a:srgbClr val="FFC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gular Pentagon 28"/>
            <p:cNvSpPr/>
            <p:nvPr/>
          </p:nvSpPr>
          <p:spPr>
            <a:xfrm>
              <a:off x="9434764" y="817282"/>
              <a:ext cx="272716" cy="259539"/>
            </a:xfrm>
            <a:prstGeom prst="pentagon">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9257603" y="1251740"/>
              <a:ext cx="243840" cy="264029"/>
            </a:xfrm>
            <a:prstGeom prst="diamond">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p:cNvSpPr/>
            <p:nvPr/>
          </p:nvSpPr>
          <p:spPr>
            <a:xfrm>
              <a:off x="9731294" y="1140604"/>
              <a:ext cx="243840" cy="264029"/>
            </a:xfrm>
            <a:prstGeom prst="diamond">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p:cNvSpPr/>
            <p:nvPr/>
          </p:nvSpPr>
          <p:spPr>
            <a:xfrm>
              <a:off x="9121036" y="1648908"/>
              <a:ext cx="243840" cy="264029"/>
            </a:xfrm>
            <a:prstGeom prst="diamond">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gular Pentagon 32"/>
            <p:cNvSpPr/>
            <p:nvPr/>
          </p:nvSpPr>
          <p:spPr>
            <a:xfrm>
              <a:off x="9458578" y="1559560"/>
              <a:ext cx="272716" cy="259539"/>
            </a:xfrm>
            <a:prstGeom prst="pentagon">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p:cNvSpPr/>
            <p:nvPr/>
          </p:nvSpPr>
          <p:spPr>
            <a:xfrm>
              <a:off x="9942451" y="1481703"/>
              <a:ext cx="243840" cy="264029"/>
            </a:xfrm>
            <a:prstGeom prst="diamond">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982771" y="2214161"/>
            <a:ext cx="1375677" cy="830997"/>
          </a:xfrm>
          <a:prstGeom prst="rect">
            <a:avLst/>
          </a:prstGeom>
          <a:solidFill>
            <a:schemeClr val="bg1">
              <a:alpha val="82000"/>
            </a:schemeClr>
          </a:solidFill>
          <a:effectLst>
            <a:softEdge rad="31750"/>
          </a:effectLst>
        </p:spPr>
        <p:txBody>
          <a:bodyPr wrap="square" rtlCol="0">
            <a:spAutoFit/>
          </a:bodyPr>
          <a:lstStyle/>
          <a:p>
            <a:pPr algn="ctr"/>
            <a:r>
              <a:rPr lang="en-US" sz="1600" b="1" dirty="0" smtClean="0"/>
              <a:t>Diverse</a:t>
            </a:r>
          </a:p>
          <a:p>
            <a:pPr algn="ctr"/>
            <a:r>
              <a:rPr lang="en-US" sz="1600" b="1" dirty="0" smtClean="0"/>
              <a:t>Experimental Data</a:t>
            </a:r>
            <a:endParaRPr lang="en-US" sz="1600" b="1" dirty="0"/>
          </a:p>
        </p:txBody>
      </p:sp>
      <p:sp>
        <p:nvSpPr>
          <p:cNvPr id="67" name="TextBox 66"/>
          <p:cNvSpPr txBox="1"/>
          <p:nvPr/>
        </p:nvSpPr>
        <p:spPr>
          <a:xfrm>
            <a:off x="2878233" y="1804435"/>
            <a:ext cx="7677306" cy="707886"/>
          </a:xfrm>
          <a:prstGeom prst="rect">
            <a:avLst/>
          </a:prstGeom>
          <a:noFill/>
        </p:spPr>
        <p:txBody>
          <a:bodyPr wrap="square" rtlCol="0">
            <a:spAutoFit/>
          </a:bodyPr>
          <a:lstStyle/>
          <a:p>
            <a:pPr algn="ctr"/>
            <a:r>
              <a:rPr lang="en-US" sz="2000" dirty="0" smtClean="0"/>
              <a:t>Using  diverse experimental data with ANNs can assist in identifying meaningful attributes and developing scaling relations. </a:t>
            </a:r>
            <a:endParaRPr lang="en-US" sz="2000" dirty="0"/>
          </a:p>
        </p:txBody>
      </p:sp>
      <p:sp>
        <p:nvSpPr>
          <p:cNvPr id="69" name="TextBox 68"/>
          <p:cNvSpPr txBox="1"/>
          <p:nvPr/>
        </p:nvSpPr>
        <p:spPr>
          <a:xfrm rot="5244835">
            <a:off x="2073665" y="3471310"/>
            <a:ext cx="1324593" cy="553998"/>
          </a:xfrm>
          <a:prstGeom prst="rect">
            <a:avLst/>
          </a:prstGeom>
          <a:noFill/>
        </p:spPr>
        <p:txBody>
          <a:bodyPr wrap="none" rtlCol="0">
            <a:spAutoFit/>
          </a:bodyPr>
          <a:lstStyle/>
          <a:p>
            <a:pPr algn="ctr"/>
            <a:r>
              <a:rPr lang="en-US" sz="1500" dirty="0" smtClean="0"/>
              <a:t>Attribute</a:t>
            </a:r>
          </a:p>
          <a:p>
            <a:pPr algn="ctr"/>
            <a:r>
              <a:rPr lang="en-US" sz="1500" dirty="0" smtClean="0"/>
              <a:t>Determination</a:t>
            </a:r>
            <a:endParaRPr lang="en-US" sz="1500" dirty="0"/>
          </a:p>
        </p:txBody>
      </p:sp>
      <p:sp>
        <p:nvSpPr>
          <p:cNvPr id="72" name="Frame 71"/>
          <p:cNvSpPr/>
          <p:nvPr/>
        </p:nvSpPr>
        <p:spPr>
          <a:xfrm>
            <a:off x="1159526" y="4540276"/>
            <a:ext cx="3171670" cy="1753589"/>
          </a:xfrm>
          <a:prstGeom prst="frame">
            <a:avLst>
              <a:gd name="adj1" fmla="val 3718"/>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p:cNvSpPr/>
          <p:nvPr/>
        </p:nvSpPr>
        <p:spPr>
          <a:xfrm>
            <a:off x="1882143" y="487840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882143" y="533325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882143" y="57818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10765" y="50940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2"/>
          <a:stretch>
            <a:fillRect/>
          </a:stretch>
        </p:blipFill>
        <p:spPr>
          <a:xfrm>
            <a:off x="2476354" y="5590540"/>
            <a:ext cx="292100" cy="292100"/>
          </a:xfrm>
          <a:prstGeom prst="rect">
            <a:avLst/>
          </a:prstGeom>
        </p:spPr>
      </p:pic>
      <p:sp>
        <p:nvSpPr>
          <p:cNvPr id="79" name="Oval 78"/>
          <p:cNvSpPr/>
          <p:nvPr/>
        </p:nvSpPr>
        <p:spPr>
          <a:xfrm>
            <a:off x="3088345" y="535750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a:stCxn id="79" idx="6"/>
          </p:cNvCxnSpPr>
          <p:nvPr/>
        </p:nvCxnSpPr>
        <p:spPr>
          <a:xfrm flipV="1">
            <a:off x="3362665" y="5493397"/>
            <a:ext cx="649713" cy="1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1344630" y="4748168"/>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344630" y="5040243"/>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344630" y="5360266"/>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344630" y="567405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344630" y="597246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a:stCxn id="112" idx="6"/>
            <a:endCxn id="73" idx="2"/>
          </p:cNvCxnSpPr>
          <p:nvPr/>
        </p:nvCxnSpPr>
        <p:spPr>
          <a:xfrm>
            <a:off x="1527510" y="4839608"/>
            <a:ext cx="354633" cy="1759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3" idx="6"/>
            <a:endCxn id="73" idx="2"/>
          </p:cNvCxnSpPr>
          <p:nvPr/>
        </p:nvCxnSpPr>
        <p:spPr>
          <a:xfrm flipV="1">
            <a:off x="1527510" y="5015563"/>
            <a:ext cx="354633" cy="116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4" idx="6"/>
            <a:endCxn id="73" idx="2"/>
          </p:cNvCxnSpPr>
          <p:nvPr/>
        </p:nvCxnSpPr>
        <p:spPr>
          <a:xfrm flipV="1">
            <a:off x="1527510" y="5015563"/>
            <a:ext cx="354633" cy="43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5" idx="6"/>
            <a:endCxn id="73" idx="2"/>
          </p:cNvCxnSpPr>
          <p:nvPr/>
        </p:nvCxnSpPr>
        <p:spPr>
          <a:xfrm flipV="1">
            <a:off x="1527510" y="5015563"/>
            <a:ext cx="354633" cy="7499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6" idx="6"/>
            <a:endCxn id="73" idx="2"/>
          </p:cNvCxnSpPr>
          <p:nvPr/>
        </p:nvCxnSpPr>
        <p:spPr>
          <a:xfrm flipV="1">
            <a:off x="1527510" y="5015563"/>
            <a:ext cx="354633" cy="10483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2" idx="6"/>
            <a:endCxn id="74" idx="2"/>
          </p:cNvCxnSpPr>
          <p:nvPr/>
        </p:nvCxnSpPr>
        <p:spPr>
          <a:xfrm>
            <a:off x="1527510" y="4839608"/>
            <a:ext cx="354633" cy="63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13" idx="6"/>
            <a:endCxn id="74" idx="2"/>
          </p:cNvCxnSpPr>
          <p:nvPr/>
        </p:nvCxnSpPr>
        <p:spPr>
          <a:xfrm>
            <a:off x="1527510" y="5131683"/>
            <a:ext cx="354633" cy="3387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14" idx="6"/>
            <a:endCxn id="74" idx="2"/>
          </p:cNvCxnSpPr>
          <p:nvPr/>
        </p:nvCxnSpPr>
        <p:spPr>
          <a:xfrm>
            <a:off x="1527510" y="5451706"/>
            <a:ext cx="354633" cy="187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15" idx="6"/>
            <a:endCxn id="74" idx="2"/>
          </p:cNvCxnSpPr>
          <p:nvPr/>
        </p:nvCxnSpPr>
        <p:spPr>
          <a:xfrm flipV="1">
            <a:off x="1527510" y="5470415"/>
            <a:ext cx="354633" cy="2950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6" idx="6"/>
            <a:endCxn id="74" idx="2"/>
          </p:cNvCxnSpPr>
          <p:nvPr/>
        </p:nvCxnSpPr>
        <p:spPr>
          <a:xfrm flipV="1">
            <a:off x="1527510" y="5470415"/>
            <a:ext cx="354633" cy="5934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2" idx="6"/>
            <a:endCxn id="75" idx="2"/>
          </p:cNvCxnSpPr>
          <p:nvPr/>
        </p:nvCxnSpPr>
        <p:spPr>
          <a:xfrm>
            <a:off x="1527510" y="4839608"/>
            <a:ext cx="354633" cy="10793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13" idx="6"/>
            <a:endCxn id="75" idx="2"/>
          </p:cNvCxnSpPr>
          <p:nvPr/>
        </p:nvCxnSpPr>
        <p:spPr>
          <a:xfrm>
            <a:off x="1527510" y="5131683"/>
            <a:ext cx="354633" cy="7872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14" idx="6"/>
            <a:endCxn id="75" idx="2"/>
          </p:cNvCxnSpPr>
          <p:nvPr/>
        </p:nvCxnSpPr>
        <p:spPr>
          <a:xfrm>
            <a:off x="1527510" y="5451706"/>
            <a:ext cx="354633" cy="4672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15" idx="6"/>
            <a:endCxn id="75" idx="2"/>
          </p:cNvCxnSpPr>
          <p:nvPr/>
        </p:nvCxnSpPr>
        <p:spPr>
          <a:xfrm>
            <a:off x="1527510" y="5765494"/>
            <a:ext cx="354633" cy="1534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16" idx="6"/>
            <a:endCxn id="75" idx="2"/>
          </p:cNvCxnSpPr>
          <p:nvPr/>
        </p:nvCxnSpPr>
        <p:spPr>
          <a:xfrm flipV="1">
            <a:off x="1527510" y="5918966"/>
            <a:ext cx="354633" cy="144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73" idx="6"/>
            <a:endCxn id="76" idx="2"/>
          </p:cNvCxnSpPr>
          <p:nvPr/>
        </p:nvCxnSpPr>
        <p:spPr>
          <a:xfrm>
            <a:off x="2156463" y="5015563"/>
            <a:ext cx="354302" cy="2156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3" idx="6"/>
            <a:endCxn id="78" idx="1"/>
          </p:cNvCxnSpPr>
          <p:nvPr/>
        </p:nvCxnSpPr>
        <p:spPr>
          <a:xfrm>
            <a:off x="2156463" y="5015563"/>
            <a:ext cx="319891" cy="7210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4" idx="6"/>
            <a:endCxn id="76" idx="2"/>
          </p:cNvCxnSpPr>
          <p:nvPr/>
        </p:nvCxnSpPr>
        <p:spPr>
          <a:xfrm flipV="1">
            <a:off x="2156463" y="5231231"/>
            <a:ext cx="354302" cy="239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76" idx="2"/>
            <a:endCxn id="75" idx="6"/>
          </p:cNvCxnSpPr>
          <p:nvPr/>
        </p:nvCxnSpPr>
        <p:spPr>
          <a:xfrm flipH="1">
            <a:off x="2156463" y="5231231"/>
            <a:ext cx="354302" cy="687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4" idx="6"/>
            <a:endCxn id="78" idx="1"/>
          </p:cNvCxnSpPr>
          <p:nvPr/>
        </p:nvCxnSpPr>
        <p:spPr>
          <a:xfrm>
            <a:off x="2156463" y="5470415"/>
            <a:ext cx="319891" cy="2661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75" idx="6"/>
            <a:endCxn id="78" idx="1"/>
          </p:cNvCxnSpPr>
          <p:nvPr/>
        </p:nvCxnSpPr>
        <p:spPr>
          <a:xfrm flipV="1">
            <a:off x="2156463" y="5736590"/>
            <a:ext cx="319891" cy="18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76" idx="6"/>
            <a:endCxn id="79" idx="2"/>
          </p:cNvCxnSpPr>
          <p:nvPr/>
        </p:nvCxnSpPr>
        <p:spPr>
          <a:xfrm>
            <a:off x="2785085" y="5231231"/>
            <a:ext cx="303260" cy="263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78" idx="3"/>
            <a:endCxn id="79" idx="2"/>
          </p:cNvCxnSpPr>
          <p:nvPr/>
        </p:nvCxnSpPr>
        <p:spPr>
          <a:xfrm flipV="1">
            <a:off x="2768454" y="5494667"/>
            <a:ext cx="319891" cy="2419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026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Merge 42"/>
          <p:cNvSpPr/>
          <p:nvPr/>
        </p:nvSpPr>
        <p:spPr>
          <a:xfrm rot="20117227">
            <a:off x="1708986" y="3236813"/>
            <a:ext cx="1043112" cy="1226209"/>
          </a:xfrm>
          <a:prstGeom prst="flowChartMerge">
            <a:avLst/>
          </a:prstGeom>
          <a:gradFill flip="none" rotWithShape="1">
            <a:gsLst>
              <a:gs pos="0">
                <a:srgbClr val="0070C0"/>
              </a:gs>
              <a:gs pos="53000">
                <a:schemeClr val="bg2">
                  <a:lumMod val="90000"/>
                </a:schemeClr>
              </a:gs>
              <a:gs pos="100000">
                <a:schemeClr val="tx1">
                  <a:lumMod val="50000"/>
                  <a:lumOff val="5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37568" y="1768553"/>
            <a:ext cx="1672880" cy="167078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Conclusions</a:t>
            </a:r>
            <a:endParaRPr lang="en-US" dirty="0"/>
          </a:p>
        </p:txBody>
      </p:sp>
      <p:sp>
        <p:nvSpPr>
          <p:cNvPr id="3" name="Slide Number Placeholder 2"/>
          <p:cNvSpPr>
            <a:spLocks noGrp="1"/>
          </p:cNvSpPr>
          <p:nvPr>
            <p:ph type="sldNum" sz="quarter" idx="12"/>
          </p:nvPr>
        </p:nvSpPr>
        <p:spPr>
          <a:xfrm>
            <a:off x="9076181" y="6115394"/>
            <a:ext cx="2743200" cy="365125"/>
          </a:xfrm>
        </p:spPr>
        <p:txBody>
          <a:bodyPr/>
          <a:lstStyle/>
          <a:p>
            <a:fld id="{7FE02735-D6C4-9143-AA7B-CB735DC88641}" type="slidenum">
              <a:rPr lang="en-US" smtClean="0"/>
              <a:t>37</a:t>
            </a:fld>
            <a:endParaRPr lang="en-US" dirty="0"/>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6104482" y="4544722"/>
            <a:ext cx="0" cy="1744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104482" y="6289300"/>
            <a:ext cx="2602832" cy="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393240" y="4803440"/>
            <a:ext cx="1953125" cy="122976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rot="16200000">
                <a:off x="4742168" y="5263122"/>
                <a:ext cx="22345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𝑜𝑢𝑡𝑝𝑢𝑡</m:t>
                      </m:r>
                      <m:r>
                        <a:rPr lang="en-US" sz="1400" b="0" i="1" smtClean="0">
                          <a:latin typeface="Cambria Math" charset="0"/>
                        </a:rPr>
                        <m:t>=</m:t>
                      </m:r>
                      <m:r>
                        <a:rPr lang="en-US" sz="1400" b="0" i="1" smtClean="0">
                          <a:latin typeface="Cambria Math" charset="0"/>
                        </a:rPr>
                        <m:t>𝑓</m:t>
                      </m:r>
                      <m:r>
                        <a:rPr lang="en-US" sz="1400" b="0" i="1" smtClean="0">
                          <a:latin typeface="Cambria Math" charset="0"/>
                        </a:rPr>
                        <m:t>(</m:t>
                      </m:r>
                      <m:r>
                        <a:rPr lang="en-US" sz="1400" b="0" i="1" smtClean="0">
                          <a:latin typeface="Cambria Math" charset="0"/>
                        </a:rPr>
                        <m:t>𝑎𝑡𝑡𝑟𝑖𝑏𝑢𝑡𝑒𝑠</m:t>
                      </m:r>
                      <m:r>
                        <a:rPr lang="en-US" sz="1400" b="0" i="1" smtClean="0">
                          <a:latin typeface="Cambria Math" charset="0"/>
                        </a:rPr>
                        <m:t>)</m:t>
                      </m:r>
                    </m:oMath>
                  </m:oMathPara>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rot="16200000">
                <a:off x="4742168" y="5263122"/>
                <a:ext cx="2234515" cy="307777"/>
              </a:xfrm>
              <a:prstGeom prst="rect">
                <a:avLst/>
              </a:prstGeom>
              <a:blipFill rotWithShape="0">
                <a:blip r:embed="rId2"/>
                <a:stretch>
                  <a:fillRect r="-10000"/>
                </a:stretch>
              </a:blipFill>
            </p:spPr>
            <p:txBody>
              <a:bodyPr/>
              <a:lstStyle/>
              <a:p>
                <a:r>
                  <a:rPr lang="en-US">
                    <a:noFill/>
                  </a:rPr>
                  <a:t> </a:t>
                </a:r>
              </a:p>
            </p:txBody>
          </p:sp>
        </mc:Fallback>
      </mc:AlternateContent>
      <p:grpSp>
        <p:nvGrpSpPr>
          <p:cNvPr id="42" name="Group 41"/>
          <p:cNvGrpSpPr/>
          <p:nvPr/>
        </p:nvGrpSpPr>
        <p:grpSpPr>
          <a:xfrm>
            <a:off x="759199" y="1690688"/>
            <a:ext cx="1828800" cy="1828800"/>
            <a:chOff x="8520364" y="666751"/>
            <a:chExt cx="1828800" cy="1828800"/>
          </a:xfrm>
        </p:grpSpPr>
        <p:sp>
          <p:nvSpPr>
            <p:cNvPr id="19" name="Donut 18"/>
            <p:cNvSpPr/>
            <p:nvPr/>
          </p:nvSpPr>
          <p:spPr>
            <a:xfrm>
              <a:off x="8520364" y="666751"/>
              <a:ext cx="1828800" cy="1828800"/>
            </a:xfrm>
            <a:prstGeom prst="donut">
              <a:avLst>
                <a:gd name="adj" fmla="val 405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exagon 22"/>
            <p:cNvSpPr/>
            <p:nvPr/>
          </p:nvSpPr>
          <p:spPr>
            <a:xfrm>
              <a:off x="8932022" y="1027906"/>
              <a:ext cx="240631" cy="216568"/>
            </a:xfrm>
            <a:prstGeom prst="hexagon">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a:off x="9765210" y="1826499"/>
              <a:ext cx="240631" cy="216568"/>
            </a:xfrm>
            <a:prstGeom prst="hexagon">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8877551" y="1912937"/>
              <a:ext cx="240631" cy="216568"/>
            </a:xfrm>
            <a:prstGeom prst="hexagon">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gular Pentagon 26"/>
            <p:cNvSpPr/>
            <p:nvPr/>
          </p:nvSpPr>
          <p:spPr>
            <a:xfrm>
              <a:off x="8725150" y="1408133"/>
              <a:ext cx="272716" cy="259539"/>
            </a:xfrm>
            <a:prstGeom prst="pentagon">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gular Pentagon 27"/>
            <p:cNvSpPr/>
            <p:nvPr/>
          </p:nvSpPr>
          <p:spPr>
            <a:xfrm>
              <a:off x="9358564" y="2003808"/>
              <a:ext cx="272716" cy="259539"/>
            </a:xfrm>
            <a:prstGeom prst="pentagon">
              <a:avLst/>
            </a:prstGeom>
            <a:solidFill>
              <a:srgbClr val="FFC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gular Pentagon 28"/>
            <p:cNvSpPr/>
            <p:nvPr/>
          </p:nvSpPr>
          <p:spPr>
            <a:xfrm>
              <a:off x="9434764" y="817282"/>
              <a:ext cx="272716" cy="259539"/>
            </a:xfrm>
            <a:prstGeom prst="pentagon">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9257603" y="1251740"/>
              <a:ext cx="243840" cy="264029"/>
            </a:xfrm>
            <a:prstGeom prst="diamond">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p:cNvSpPr/>
            <p:nvPr/>
          </p:nvSpPr>
          <p:spPr>
            <a:xfrm>
              <a:off x="9731294" y="1140604"/>
              <a:ext cx="243840" cy="264029"/>
            </a:xfrm>
            <a:prstGeom prst="diamond">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p:cNvSpPr/>
            <p:nvPr/>
          </p:nvSpPr>
          <p:spPr>
            <a:xfrm>
              <a:off x="9121036" y="1648908"/>
              <a:ext cx="243840" cy="264029"/>
            </a:xfrm>
            <a:prstGeom prst="diamond">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gular Pentagon 32"/>
            <p:cNvSpPr/>
            <p:nvPr/>
          </p:nvSpPr>
          <p:spPr>
            <a:xfrm>
              <a:off x="9458578" y="1559560"/>
              <a:ext cx="272716" cy="259539"/>
            </a:xfrm>
            <a:prstGeom prst="pentagon">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p:cNvSpPr/>
            <p:nvPr/>
          </p:nvSpPr>
          <p:spPr>
            <a:xfrm>
              <a:off x="9942451" y="1481703"/>
              <a:ext cx="243840" cy="264029"/>
            </a:xfrm>
            <a:prstGeom prst="diamond">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982771" y="2214161"/>
            <a:ext cx="1375677" cy="830997"/>
          </a:xfrm>
          <a:prstGeom prst="rect">
            <a:avLst/>
          </a:prstGeom>
          <a:solidFill>
            <a:schemeClr val="bg1">
              <a:alpha val="82000"/>
            </a:schemeClr>
          </a:solidFill>
          <a:effectLst>
            <a:softEdge rad="31750"/>
          </a:effectLst>
        </p:spPr>
        <p:txBody>
          <a:bodyPr wrap="square" rtlCol="0">
            <a:spAutoFit/>
          </a:bodyPr>
          <a:lstStyle/>
          <a:p>
            <a:pPr algn="ctr"/>
            <a:r>
              <a:rPr lang="en-US" sz="1600" b="1" dirty="0" smtClean="0"/>
              <a:t>Diverse</a:t>
            </a:r>
          </a:p>
          <a:p>
            <a:pPr algn="ctr"/>
            <a:r>
              <a:rPr lang="en-US" sz="1600" b="1" dirty="0" smtClean="0"/>
              <a:t>Experimental Data</a:t>
            </a:r>
            <a:endParaRPr lang="en-US" sz="1600" b="1" dirty="0"/>
          </a:p>
        </p:txBody>
      </p:sp>
      <p:sp>
        <p:nvSpPr>
          <p:cNvPr id="47" name="Oval 46"/>
          <p:cNvSpPr/>
          <p:nvPr/>
        </p:nvSpPr>
        <p:spPr>
          <a:xfrm>
            <a:off x="6559975" y="4789054"/>
            <a:ext cx="73152" cy="73152"/>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756816" y="4743105"/>
            <a:ext cx="73152" cy="73152"/>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683664" y="4903951"/>
            <a:ext cx="73152" cy="73152"/>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748967" y="5830550"/>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972128" y="5555521"/>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85647" y="5487011"/>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171798" y="5592097"/>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421239" y="5293355"/>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673202" y="5224279"/>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54764" y="5054481"/>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873272" y="4977103"/>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869283" y="5713825"/>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55531" y="4973994"/>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165618" y="5427182"/>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143173" y="4809718"/>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649185" y="5750401"/>
            <a:ext cx="73152" cy="7315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022111" y="4593982"/>
            <a:ext cx="490989" cy="50242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8432961" y="4250662"/>
            <a:ext cx="831638" cy="492443"/>
          </a:xfrm>
          <a:prstGeom prst="rect">
            <a:avLst/>
          </a:prstGeom>
          <a:noFill/>
        </p:spPr>
        <p:txBody>
          <a:bodyPr wrap="none" rtlCol="0">
            <a:spAutoFit/>
          </a:bodyPr>
          <a:lstStyle/>
          <a:p>
            <a:r>
              <a:rPr lang="en-US" sz="1300" dirty="0" smtClean="0">
                <a:solidFill>
                  <a:srgbClr val="C00000"/>
                </a:solidFill>
              </a:rPr>
              <a:t>Optimum</a:t>
            </a:r>
          </a:p>
          <a:p>
            <a:r>
              <a:rPr lang="en-US" sz="1300" dirty="0" smtClean="0">
                <a:solidFill>
                  <a:srgbClr val="C00000"/>
                </a:solidFill>
              </a:rPr>
              <a:t>Catalysts</a:t>
            </a:r>
            <a:endParaRPr lang="en-US" sz="1300" dirty="0">
              <a:solidFill>
                <a:srgbClr val="C00000"/>
              </a:solidFill>
            </a:endParaRPr>
          </a:p>
        </p:txBody>
      </p:sp>
      <p:sp>
        <p:nvSpPr>
          <p:cNvPr id="65" name="Oval 64"/>
          <p:cNvSpPr/>
          <p:nvPr/>
        </p:nvSpPr>
        <p:spPr>
          <a:xfrm>
            <a:off x="6469341" y="4595395"/>
            <a:ext cx="490989" cy="502424"/>
          </a:xfrm>
          <a:prstGeom prst="ellipse">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6" name="TextBox 65"/>
          <p:cNvSpPr txBox="1"/>
          <p:nvPr/>
        </p:nvSpPr>
        <p:spPr>
          <a:xfrm>
            <a:off x="6896890" y="4238551"/>
            <a:ext cx="808748" cy="692497"/>
          </a:xfrm>
          <a:prstGeom prst="rect">
            <a:avLst/>
          </a:prstGeom>
          <a:noFill/>
        </p:spPr>
        <p:txBody>
          <a:bodyPr wrap="none" rtlCol="0">
            <a:spAutoFit/>
          </a:bodyPr>
          <a:lstStyle/>
          <a:p>
            <a:pPr algn="ctr"/>
            <a:r>
              <a:rPr lang="en-US" sz="1300" dirty="0" smtClean="0">
                <a:solidFill>
                  <a:srgbClr val="0070C0"/>
                </a:solidFill>
              </a:rPr>
              <a:t>Broken</a:t>
            </a:r>
          </a:p>
          <a:p>
            <a:pPr algn="ctr"/>
            <a:r>
              <a:rPr lang="en-US" sz="1300" dirty="0" smtClean="0">
                <a:solidFill>
                  <a:srgbClr val="0070C0"/>
                </a:solidFill>
              </a:rPr>
              <a:t>Scaling</a:t>
            </a:r>
          </a:p>
          <a:p>
            <a:pPr algn="ctr"/>
            <a:r>
              <a:rPr lang="en-US" sz="1300" dirty="0" smtClean="0">
                <a:solidFill>
                  <a:srgbClr val="0070C0"/>
                </a:solidFill>
              </a:rPr>
              <a:t>Relations</a:t>
            </a:r>
            <a:endParaRPr lang="en-US" sz="1300" dirty="0">
              <a:solidFill>
                <a:srgbClr val="0070C0"/>
              </a:solidFill>
            </a:endParaRPr>
          </a:p>
        </p:txBody>
      </p:sp>
      <p:sp>
        <p:nvSpPr>
          <p:cNvPr id="69" name="TextBox 68"/>
          <p:cNvSpPr txBox="1"/>
          <p:nvPr/>
        </p:nvSpPr>
        <p:spPr>
          <a:xfrm rot="5244835">
            <a:off x="2073665" y="3471310"/>
            <a:ext cx="1324593" cy="553998"/>
          </a:xfrm>
          <a:prstGeom prst="rect">
            <a:avLst/>
          </a:prstGeom>
          <a:noFill/>
        </p:spPr>
        <p:txBody>
          <a:bodyPr wrap="none" rtlCol="0">
            <a:spAutoFit/>
          </a:bodyPr>
          <a:lstStyle/>
          <a:p>
            <a:pPr algn="ctr"/>
            <a:r>
              <a:rPr lang="en-US" sz="1500" dirty="0" smtClean="0"/>
              <a:t>Attribute</a:t>
            </a:r>
          </a:p>
          <a:p>
            <a:pPr algn="ctr"/>
            <a:r>
              <a:rPr lang="en-US" sz="1500" dirty="0" smtClean="0"/>
              <a:t>Determination</a:t>
            </a:r>
            <a:endParaRPr lang="en-US" sz="1500" dirty="0"/>
          </a:p>
        </p:txBody>
      </p:sp>
      <p:sp>
        <p:nvSpPr>
          <p:cNvPr id="71" name="TextBox 70"/>
          <p:cNvSpPr txBox="1"/>
          <p:nvPr/>
        </p:nvSpPr>
        <p:spPr>
          <a:xfrm>
            <a:off x="5316465" y="2754921"/>
            <a:ext cx="5610724" cy="1015663"/>
          </a:xfrm>
          <a:prstGeom prst="rect">
            <a:avLst/>
          </a:prstGeom>
          <a:noFill/>
        </p:spPr>
        <p:txBody>
          <a:bodyPr wrap="square" rtlCol="0">
            <a:spAutoFit/>
          </a:bodyPr>
          <a:lstStyle/>
          <a:p>
            <a:pPr algn="ctr"/>
            <a:r>
              <a:rPr lang="en-US" sz="2000" dirty="0" smtClean="0"/>
              <a:t>The scaling relations can then be applied to find optimum catalysts and identify catalysts which break scaling relations. </a:t>
            </a:r>
            <a:endParaRPr lang="en-US" sz="2000" dirty="0"/>
          </a:p>
        </p:txBody>
      </p:sp>
      <p:sp>
        <p:nvSpPr>
          <p:cNvPr id="72" name="Frame 71"/>
          <p:cNvSpPr/>
          <p:nvPr/>
        </p:nvSpPr>
        <p:spPr>
          <a:xfrm>
            <a:off x="1159526" y="4540276"/>
            <a:ext cx="3171670" cy="1753589"/>
          </a:xfrm>
          <a:prstGeom prst="frame">
            <a:avLst>
              <a:gd name="adj1" fmla="val 3718"/>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p:cNvSpPr/>
          <p:nvPr/>
        </p:nvSpPr>
        <p:spPr>
          <a:xfrm>
            <a:off x="1882143" y="487840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882143" y="533325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882143" y="57818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10765" y="50940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3"/>
          <a:stretch>
            <a:fillRect/>
          </a:stretch>
        </p:blipFill>
        <p:spPr>
          <a:xfrm>
            <a:off x="2476354" y="5590540"/>
            <a:ext cx="292100" cy="292100"/>
          </a:xfrm>
          <a:prstGeom prst="rect">
            <a:avLst/>
          </a:prstGeom>
        </p:spPr>
      </p:pic>
      <p:sp>
        <p:nvSpPr>
          <p:cNvPr id="79" name="Oval 78"/>
          <p:cNvSpPr/>
          <p:nvPr/>
        </p:nvSpPr>
        <p:spPr>
          <a:xfrm>
            <a:off x="3088345" y="535750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a:stCxn id="79" idx="6"/>
          </p:cNvCxnSpPr>
          <p:nvPr/>
        </p:nvCxnSpPr>
        <p:spPr>
          <a:xfrm flipV="1">
            <a:off x="3362665" y="5493397"/>
            <a:ext cx="649713" cy="1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1344630" y="4748168"/>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344630" y="5040243"/>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344630" y="5360266"/>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344630" y="567405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344630" y="597246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a:stCxn id="112" idx="6"/>
            <a:endCxn id="73" idx="2"/>
          </p:cNvCxnSpPr>
          <p:nvPr/>
        </p:nvCxnSpPr>
        <p:spPr>
          <a:xfrm>
            <a:off x="1527510" y="4839608"/>
            <a:ext cx="354633" cy="1759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3" idx="6"/>
            <a:endCxn id="73" idx="2"/>
          </p:cNvCxnSpPr>
          <p:nvPr/>
        </p:nvCxnSpPr>
        <p:spPr>
          <a:xfrm flipV="1">
            <a:off x="1527510" y="5015563"/>
            <a:ext cx="354633" cy="116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4" idx="6"/>
            <a:endCxn id="73" idx="2"/>
          </p:cNvCxnSpPr>
          <p:nvPr/>
        </p:nvCxnSpPr>
        <p:spPr>
          <a:xfrm flipV="1">
            <a:off x="1527510" y="5015563"/>
            <a:ext cx="354633" cy="43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5" idx="6"/>
            <a:endCxn id="73" idx="2"/>
          </p:cNvCxnSpPr>
          <p:nvPr/>
        </p:nvCxnSpPr>
        <p:spPr>
          <a:xfrm flipV="1">
            <a:off x="1527510" y="5015563"/>
            <a:ext cx="354633" cy="7499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6" idx="6"/>
            <a:endCxn id="73" idx="2"/>
          </p:cNvCxnSpPr>
          <p:nvPr/>
        </p:nvCxnSpPr>
        <p:spPr>
          <a:xfrm flipV="1">
            <a:off x="1527510" y="5015563"/>
            <a:ext cx="354633" cy="10483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2" idx="6"/>
            <a:endCxn id="74" idx="2"/>
          </p:cNvCxnSpPr>
          <p:nvPr/>
        </p:nvCxnSpPr>
        <p:spPr>
          <a:xfrm>
            <a:off x="1527510" y="4839608"/>
            <a:ext cx="354633" cy="63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13" idx="6"/>
            <a:endCxn id="74" idx="2"/>
          </p:cNvCxnSpPr>
          <p:nvPr/>
        </p:nvCxnSpPr>
        <p:spPr>
          <a:xfrm>
            <a:off x="1527510" y="5131683"/>
            <a:ext cx="354633" cy="3387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14" idx="6"/>
            <a:endCxn id="74" idx="2"/>
          </p:cNvCxnSpPr>
          <p:nvPr/>
        </p:nvCxnSpPr>
        <p:spPr>
          <a:xfrm>
            <a:off x="1527510" y="5451706"/>
            <a:ext cx="354633" cy="187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15" idx="6"/>
            <a:endCxn id="74" idx="2"/>
          </p:cNvCxnSpPr>
          <p:nvPr/>
        </p:nvCxnSpPr>
        <p:spPr>
          <a:xfrm flipV="1">
            <a:off x="1527510" y="5470415"/>
            <a:ext cx="354633" cy="2950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6" idx="6"/>
            <a:endCxn id="74" idx="2"/>
          </p:cNvCxnSpPr>
          <p:nvPr/>
        </p:nvCxnSpPr>
        <p:spPr>
          <a:xfrm flipV="1">
            <a:off x="1527510" y="5470415"/>
            <a:ext cx="354633" cy="5934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2" idx="6"/>
            <a:endCxn id="75" idx="2"/>
          </p:cNvCxnSpPr>
          <p:nvPr/>
        </p:nvCxnSpPr>
        <p:spPr>
          <a:xfrm>
            <a:off x="1527510" y="4839608"/>
            <a:ext cx="354633" cy="10793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13" idx="6"/>
            <a:endCxn id="75" idx="2"/>
          </p:cNvCxnSpPr>
          <p:nvPr/>
        </p:nvCxnSpPr>
        <p:spPr>
          <a:xfrm>
            <a:off x="1527510" y="5131683"/>
            <a:ext cx="354633" cy="7872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14" idx="6"/>
            <a:endCxn id="75" idx="2"/>
          </p:cNvCxnSpPr>
          <p:nvPr/>
        </p:nvCxnSpPr>
        <p:spPr>
          <a:xfrm>
            <a:off x="1527510" y="5451706"/>
            <a:ext cx="354633" cy="4672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15" idx="6"/>
            <a:endCxn id="75" idx="2"/>
          </p:cNvCxnSpPr>
          <p:nvPr/>
        </p:nvCxnSpPr>
        <p:spPr>
          <a:xfrm>
            <a:off x="1527510" y="5765494"/>
            <a:ext cx="354633" cy="1534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16" idx="6"/>
            <a:endCxn id="75" idx="2"/>
          </p:cNvCxnSpPr>
          <p:nvPr/>
        </p:nvCxnSpPr>
        <p:spPr>
          <a:xfrm flipV="1">
            <a:off x="1527510" y="5918966"/>
            <a:ext cx="354633" cy="144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73" idx="6"/>
            <a:endCxn id="76" idx="2"/>
          </p:cNvCxnSpPr>
          <p:nvPr/>
        </p:nvCxnSpPr>
        <p:spPr>
          <a:xfrm>
            <a:off x="2156463" y="5015563"/>
            <a:ext cx="354302" cy="2156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3" idx="6"/>
            <a:endCxn id="78" idx="1"/>
          </p:cNvCxnSpPr>
          <p:nvPr/>
        </p:nvCxnSpPr>
        <p:spPr>
          <a:xfrm>
            <a:off x="2156463" y="5015563"/>
            <a:ext cx="319891" cy="7210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4" idx="6"/>
            <a:endCxn id="76" idx="2"/>
          </p:cNvCxnSpPr>
          <p:nvPr/>
        </p:nvCxnSpPr>
        <p:spPr>
          <a:xfrm flipV="1">
            <a:off x="2156463" y="5231231"/>
            <a:ext cx="354302" cy="239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76" idx="2"/>
            <a:endCxn id="75" idx="6"/>
          </p:cNvCxnSpPr>
          <p:nvPr/>
        </p:nvCxnSpPr>
        <p:spPr>
          <a:xfrm flipH="1">
            <a:off x="2156463" y="5231231"/>
            <a:ext cx="354302" cy="687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4" idx="6"/>
            <a:endCxn id="78" idx="1"/>
          </p:cNvCxnSpPr>
          <p:nvPr/>
        </p:nvCxnSpPr>
        <p:spPr>
          <a:xfrm>
            <a:off x="2156463" y="5470415"/>
            <a:ext cx="319891" cy="2661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75" idx="6"/>
            <a:endCxn id="78" idx="1"/>
          </p:cNvCxnSpPr>
          <p:nvPr/>
        </p:nvCxnSpPr>
        <p:spPr>
          <a:xfrm flipV="1">
            <a:off x="2156463" y="5736590"/>
            <a:ext cx="319891" cy="18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76" idx="6"/>
            <a:endCxn id="79" idx="2"/>
          </p:cNvCxnSpPr>
          <p:nvPr/>
        </p:nvCxnSpPr>
        <p:spPr>
          <a:xfrm>
            <a:off x="2785085" y="5231231"/>
            <a:ext cx="303260" cy="263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78" idx="3"/>
            <a:endCxn id="79" idx="2"/>
          </p:cNvCxnSpPr>
          <p:nvPr/>
        </p:nvCxnSpPr>
        <p:spPr>
          <a:xfrm flipV="1">
            <a:off x="2768454" y="5494667"/>
            <a:ext cx="319891" cy="2419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ight Arrow 188"/>
          <p:cNvSpPr/>
          <p:nvPr/>
        </p:nvSpPr>
        <p:spPr>
          <a:xfrm>
            <a:off x="4554954" y="5272672"/>
            <a:ext cx="978408" cy="48463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878233" y="1804435"/>
            <a:ext cx="7677306" cy="707886"/>
          </a:xfrm>
          <a:prstGeom prst="rect">
            <a:avLst/>
          </a:prstGeom>
          <a:noFill/>
        </p:spPr>
        <p:txBody>
          <a:bodyPr wrap="square" rtlCol="0">
            <a:spAutoFit/>
          </a:bodyPr>
          <a:lstStyle/>
          <a:p>
            <a:pPr algn="ctr"/>
            <a:r>
              <a:rPr lang="en-US" sz="2000" dirty="0" smtClean="0"/>
              <a:t>Using  diverse experimental data with ANNs can assist in identifying meaningful attributes and developing scaling relations. </a:t>
            </a:r>
            <a:endParaRPr lang="en-US" sz="2000" dirty="0"/>
          </a:p>
        </p:txBody>
      </p:sp>
    </p:spTree>
    <p:extLst>
      <p:ext uri="{BB962C8B-B14F-4D97-AF65-F5344CB8AC3E}">
        <p14:creationId xmlns:p14="http://schemas.microsoft.com/office/powerpoint/2010/main" val="15581345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t>
            </a:r>
            <a:r>
              <a:rPr lang="mr-IN" dirty="0" smtClean="0"/>
              <a:t>–</a:t>
            </a:r>
            <a:r>
              <a:rPr lang="en-US" dirty="0" smtClean="0"/>
              <a:t> Sensitivity Analysis</a:t>
            </a:r>
            <a:endParaRPr lang="en-US" dirty="0"/>
          </a:p>
        </p:txBody>
      </p:sp>
      <p:sp>
        <p:nvSpPr>
          <p:cNvPr id="3" name="Slide Number Placeholder 2"/>
          <p:cNvSpPr>
            <a:spLocks noGrp="1"/>
          </p:cNvSpPr>
          <p:nvPr>
            <p:ph type="sldNum" sz="quarter" idx="12"/>
          </p:nvPr>
        </p:nvSpPr>
        <p:spPr>
          <a:xfrm>
            <a:off x="9229725" y="6356763"/>
            <a:ext cx="2743200" cy="365125"/>
          </a:xfrm>
        </p:spPr>
        <p:txBody>
          <a:bodyPr/>
          <a:lstStyle/>
          <a:p>
            <a:fld id="{7FE02735-D6C4-9143-AA7B-CB735DC88641}" type="slidenum">
              <a:rPr lang="en-US" smtClean="0"/>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3589796"/>
              </p:ext>
            </p:extLst>
          </p:nvPr>
        </p:nvGraphicFramePr>
        <p:xfrm>
          <a:off x="6757736" y="1305678"/>
          <a:ext cx="4700753" cy="4618453"/>
        </p:xfrm>
        <a:graphic>
          <a:graphicData uri="http://schemas.openxmlformats.org/drawingml/2006/table">
            <a:tbl>
              <a:tblPr>
                <a:tableStyleId>{5C22544A-7EE6-4342-B048-85BDC9FD1C3A}</a:tableStyleId>
              </a:tblPr>
              <a:tblGrid>
                <a:gridCol w="2811767"/>
                <a:gridCol w="944493"/>
                <a:gridCol w="944493"/>
              </a:tblGrid>
              <a:tr h="2407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MSE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is-IS" sz="1400" b="1" u="none" strike="noStrike" dirty="0" smtClean="0">
                          <a:effectLst/>
                        </a:rPr>
                        <a:t>R</a:t>
                      </a:r>
                      <a:r>
                        <a:rPr lang="is-IS" sz="1400" b="1" u="none" strike="noStrike" baseline="30000" dirty="0" smtClean="0">
                          <a:effectLst/>
                        </a:rPr>
                        <a:t>2</a:t>
                      </a:r>
                      <a:endParaRPr lang="is-I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84755">
                <a:tc>
                  <a:txBody>
                    <a:bodyPr/>
                    <a:lstStyle/>
                    <a:p>
                      <a:pPr algn="l" fontAlgn="b"/>
                      <a:r>
                        <a:rPr lang="en-US" sz="1400" u="none" strike="noStrike" dirty="0">
                          <a:effectLst/>
                        </a:rPr>
                        <a:t>No Attributes Removed, Base Case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pPr algn="ctr" fontAlgn="b"/>
                      <a:r>
                        <a:rPr lang="nb-NO" sz="1400" u="none" strike="noStrike" dirty="0">
                          <a:effectLst/>
                        </a:rPr>
                        <a:t>0.420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r>
              <a:tr h="2407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uk-UA" sz="1400" u="none" strike="noStrike" dirty="0">
                          <a:effectLst/>
                        </a:rPr>
                        <a:t>0.577</a:t>
                      </a:r>
                      <a:endParaRPr lang="uk-UA"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fi-FI" sz="1400" u="none" strike="noStrike" dirty="0">
                          <a:effectLst/>
                        </a:rPr>
                        <a:t>0.87</a:t>
                      </a:r>
                      <a:endParaRPr lang="fi-FI"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Primary Metal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0.454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t-IT" sz="1400" u="none" strike="noStrike">
                          <a:effectLst/>
                        </a:rPr>
                        <a:t>0.89</a:t>
                      </a:r>
                      <a:endParaRPr lang="it-IT" sz="1400" b="0" i="0" u="none" strike="noStrike">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0.385</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0.366</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0.348</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0.403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Synthesis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Temperature, C</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0.316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0.415</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Reaction Temperature</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400" u="none" strike="noStrike" dirty="0">
                          <a:effectLst/>
                        </a:rPr>
                        <a:t>1.244</a:t>
                      </a:r>
                      <a:endParaRPr lang="is-I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0.70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H2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0.449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0.430</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H2O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0.371</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Time on Stream (min)</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0.357</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Total Inlet Flowrate/Catalyst Mass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0.463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8" name="TextBox 7"/>
          <p:cNvSpPr txBox="1"/>
          <p:nvPr/>
        </p:nvSpPr>
        <p:spPr>
          <a:xfrm>
            <a:off x="838200" y="1696955"/>
            <a:ext cx="5405100" cy="646331"/>
          </a:xfrm>
          <a:prstGeom prst="rect">
            <a:avLst/>
          </a:prstGeom>
          <a:solidFill>
            <a:schemeClr val="accent5">
              <a:lumMod val="40000"/>
              <a:lumOff val="60000"/>
            </a:schemeClr>
          </a:solidFill>
          <a:ln w="19050">
            <a:solidFill>
              <a:schemeClr val="tx1"/>
            </a:solidFill>
          </a:ln>
        </p:spPr>
        <p:txBody>
          <a:bodyPr wrap="square" rtlCol="0">
            <a:spAutoFit/>
          </a:bodyPr>
          <a:lstStyle/>
          <a:p>
            <a:r>
              <a:rPr lang="en-US" dirty="0" smtClean="0"/>
              <a:t>Base Case </a:t>
            </a:r>
            <a:r>
              <a:rPr lang="en-US" u="sng" dirty="0" smtClean="0"/>
              <a:t>should</a:t>
            </a:r>
            <a:r>
              <a:rPr lang="en-US" dirty="0" smtClean="0"/>
              <a:t> have the least error, comparable to the original model (MSE = 0.22 , R</a:t>
            </a:r>
            <a:r>
              <a:rPr lang="en-US" baseline="30000" dirty="0" smtClean="0"/>
              <a:t>2</a:t>
            </a:r>
            <a:r>
              <a:rPr lang="en-US" dirty="0" smtClean="0"/>
              <a:t> = 0.95)</a:t>
            </a:r>
            <a:endParaRPr lang="en-US" u="sng" dirty="0"/>
          </a:p>
        </p:txBody>
      </p:sp>
      <p:cxnSp>
        <p:nvCxnSpPr>
          <p:cNvPr id="10" name="Straight Arrow Connector 9"/>
          <p:cNvCxnSpPr>
            <a:stCxn id="8" idx="3"/>
          </p:cNvCxnSpPr>
          <p:nvPr/>
        </p:nvCxnSpPr>
        <p:spPr>
          <a:xfrm flipV="1">
            <a:off x="6243300" y="1732788"/>
            <a:ext cx="482112" cy="287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39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t>
            </a:r>
            <a:r>
              <a:rPr lang="mr-IN" dirty="0" smtClean="0"/>
              <a:t>–</a:t>
            </a:r>
            <a:r>
              <a:rPr lang="en-US" dirty="0" smtClean="0"/>
              <a:t> Sensitivity Analysis</a:t>
            </a:r>
            <a:endParaRPr lang="en-US" dirty="0"/>
          </a:p>
        </p:txBody>
      </p:sp>
      <p:sp>
        <p:nvSpPr>
          <p:cNvPr id="3" name="Slide Number Placeholder 2"/>
          <p:cNvSpPr>
            <a:spLocks noGrp="1"/>
          </p:cNvSpPr>
          <p:nvPr>
            <p:ph type="sldNum" sz="quarter" idx="12"/>
          </p:nvPr>
        </p:nvSpPr>
        <p:spPr>
          <a:xfrm>
            <a:off x="9229725" y="6356763"/>
            <a:ext cx="2743200" cy="365125"/>
          </a:xfrm>
        </p:spPr>
        <p:txBody>
          <a:bodyPr/>
          <a:lstStyle/>
          <a:p>
            <a:fld id="{7FE02735-D6C4-9143-AA7B-CB735DC88641}"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87001361"/>
              </p:ext>
            </p:extLst>
          </p:nvPr>
        </p:nvGraphicFramePr>
        <p:xfrm>
          <a:off x="6757736" y="1305678"/>
          <a:ext cx="4700753" cy="4618453"/>
        </p:xfrm>
        <a:graphic>
          <a:graphicData uri="http://schemas.openxmlformats.org/drawingml/2006/table">
            <a:tbl>
              <a:tblPr>
                <a:tableStyleId>{5C22544A-7EE6-4342-B048-85BDC9FD1C3A}</a:tableStyleId>
              </a:tblPr>
              <a:tblGrid>
                <a:gridCol w="2811767"/>
                <a:gridCol w="944493"/>
                <a:gridCol w="944493"/>
              </a:tblGrid>
              <a:tr h="240761">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en-US" sz="1400" b="1" u="none" strike="noStrike" dirty="0">
                          <a:effectLst/>
                        </a:rPr>
                        <a:t>MSE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c>
                  <a:txBody>
                    <a:bodyPr/>
                    <a:lstStyle/>
                    <a:p>
                      <a:pPr algn="ctr" fontAlgn="b"/>
                      <a:r>
                        <a:rPr lang="is-IS" sz="1400" b="1" u="none" strike="noStrike" dirty="0" smtClean="0">
                          <a:effectLst/>
                        </a:rPr>
                        <a:t>R</a:t>
                      </a:r>
                      <a:r>
                        <a:rPr lang="is-IS" sz="1400" b="1" u="none" strike="noStrike" baseline="30000" dirty="0" smtClean="0">
                          <a:effectLst/>
                        </a:rPr>
                        <a:t>2</a:t>
                      </a:r>
                      <a:endParaRPr lang="is-I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noFill/>
                  </a:tcPr>
                </a:tc>
              </a:tr>
              <a:tr h="284755">
                <a:tc>
                  <a:txBody>
                    <a:bodyPr/>
                    <a:lstStyle/>
                    <a:p>
                      <a:pPr algn="l" fontAlgn="b"/>
                      <a:r>
                        <a:rPr lang="en-US" sz="1400" u="none" strike="noStrike" dirty="0">
                          <a:effectLst/>
                        </a:rPr>
                        <a:t>No Attributes Removed, Base Case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pPr algn="ctr" fontAlgn="b"/>
                      <a:r>
                        <a:rPr lang="nb-NO" sz="1400" u="none" strike="noStrike" dirty="0">
                          <a:effectLst/>
                        </a:rPr>
                        <a:t>0.420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accent5">
                        <a:lumMod val="40000"/>
                        <a:lumOff val="60000"/>
                      </a:schemeClr>
                    </a:solidFill>
                  </a:tcPr>
                </a:tc>
              </a:tr>
              <a:tr h="2407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uk-UA" sz="1400" u="none" strike="noStrike" dirty="0">
                          <a:effectLst/>
                        </a:rPr>
                        <a:t>0.577</a:t>
                      </a:r>
                      <a:endParaRPr lang="uk-UA"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fi-FI" sz="1400" u="none" strike="noStrike" dirty="0">
                          <a:effectLst/>
                        </a:rPr>
                        <a:t>0.87</a:t>
                      </a:r>
                      <a:endParaRPr lang="fi-FI"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Primary Metal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0.454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t-IT" sz="1400" u="none" strike="noStrike">
                          <a:effectLst/>
                        </a:rPr>
                        <a:t>0.89</a:t>
                      </a:r>
                      <a:endParaRPr lang="it-IT" sz="1400" b="0" i="0" u="none" strike="noStrike">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0.385</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0.366</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Promoter Loading, </a:t>
                      </a:r>
                      <a:r>
                        <a:rPr lang="en-US" sz="1400" u="none" strike="noStrike" dirty="0" err="1">
                          <a:effectLst/>
                        </a:rPr>
                        <a:t>wt</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0.348</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First Ionization Energy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0.403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Support, Electronegativity</a:t>
                      </a:r>
                      <a:endParaRPr lang="en-US"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0.414</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Synthesis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0.419</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Temperature, C</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0.316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0.415</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dirty="0">
                          <a:effectLst/>
                        </a:rPr>
                        <a:t>Reaction Temperature</a:t>
                      </a:r>
                      <a:endParaRPr lang="en-U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is-IS" sz="1400" u="none" strike="noStrike" dirty="0">
                          <a:effectLst/>
                        </a:rPr>
                        <a:t>1.244</a:t>
                      </a:r>
                      <a:endParaRPr lang="is-IS"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c>
                  <a:txBody>
                    <a:bodyPr/>
                    <a:lstStyle/>
                    <a:p>
                      <a:pPr algn="ctr" fontAlgn="b"/>
                      <a:r>
                        <a:rPr lang="nb-NO" sz="1400" u="none" strike="noStrike" dirty="0">
                          <a:effectLst/>
                        </a:rPr>
                        <a:t>0.70</a:t>
                      </a:r>
                      <a:endParaRPr lang="nb-NO" sz="1400" b="0" i="0" u="none" strike="noStrike" dirty="0">
                        <a:solidFill>
                          <a:srgbClr val="000000"/>
                        </a:solidFill>
                        <a:effectLst/>
                        <a:latin typeface="Calibri" charset="0"/>
                      </a:endParaRPr>
                    </a:p>
                  </a:txBody>
                  <a:tcPr marL="6350" marR="6350" marT="6350" marB="0" anchor="ctr">
                    <a:solidFill>
                      <a:schemeClr val="accent4">
                        <a:lumMod val="60000"/>
                        <a:lumOff val="40000"/>
                      </a:schemeClr>
                    </a:solidFill>
                  </a:tcPr>
                </a:tc>
              </a:tr>
              <a:tr h="240761">
                <a:tc>
                  <a:txBody>
                    <a:bodyPr/>
                    <a:lstStyle/>
                    <a:p>
                      <a:pPr algn="l" fontAlgn="b"/>
                      <a:r>
                        <a:rPr lang="en-US" sz="1400" u="none" strike="noStrike">
                          <a:effectLst/>
                        </a:rPr>
                        <a:t>Reactant Feed, H2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0.449</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0.430</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H2O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0.446</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Reactant Feed, CO2 vol%</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0.371</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0.91</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Time on Stream (min)</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0.357</a:t>
                      </a:r>
                      <a:endParaRPr lang="nb-NO" sz="14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0.92</a:t>
                      </a:r>
                      <a:endParaRPr lang="nb-NO" sz="1400" b="0" i="0" u="none" strike="noStrike" dirty="0">
                        <a:solidFill>
                          <a:srgbClr val="000000"/>
                        </a:solidFill>
                        <a:effectLst/>
                        <a:latin typeface="Calibri" charset="0"/>
                      </a:endParaRPr>
                    </a:p>
                  </a:txBody>
                  <a:tcPr marL="6350" marR="6350" marT="6350" marB="0" anchor="ctr">
                    <a:noFill/>
                  </a:tcPr>
                </a:tc>
              </a:tr>
              <a:tr h="240761">
                <a:tc>
                  <a:txBody>
                    <a:bodyPr/>
                    <a:lstStyle/>
                    <a:p>
                      <a:pPr algn="l" fontAlgn="b"/>
                      <a:r>
                        <a:rPr lang="en-US" sz="1400" u="none" strike="noStrike">
                          <a:effectLst/>
                        </a:rPr>
                        <a:t>Total Inlet Flowrate/Catalyst Mass</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0.463</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0.90</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8" name="TextBox 7"/>
          <p:cNvSpPr txBox="1"/>
          <p:nvPr/>
        </p:nvSpPr>
        <p:spPr>
          <a:xfrm>
            <a:off x="838200" y="1696955"/>
            <a:ext cx="5405100" cy="646331"/>
          </a:xfrm>
          <a:prstGeom prst="rect">
            <a:avLst/>
          </a:prstGeom>
          <a:solidFill>
            <a:schemeClr val="accent5">
              <a:lumMod val="40000"/>
              <a:lumOff val="60000"/>
            </a:schemeClr>
          </a:solidFill>
          <a:ln w="19050">
            <a:solidFill>
              <a:schemeClr val="tx1"/>
            </a:solidFill>
          </a:ln>
        </p:spPr>
        <p:txBody>
          <a:bodyPr wrap="square" rtlCol="0">
            <a:spAutoFit/>
          </a:bodyPr>
          <a:lstStyle/>
          <a:p>
            <a:r>
              <a:rPr lang="en-US" dirty="0" smtClean="0"/>
              <a:t>Base Case </a:t>
            </a:r>
            <a:r>
              <a:rPr lang="en-US" u="sng" dirty="0" smtClean="0"/>
              <a:t>should</a:t>
            </a:r>
            <a:r>
              <a:rPr lang="en-US" dirty="0" smtClean="0"/>
              <a:t> have the least error, comparable to the original model (MSE = 0.22 , R</a:t>
            </a:r>
            <a:r>
              <a:rPr lang="en-US" baseline="30000" dirty="0" smtClean="0"/>
              <a:t>2</a:t>
            </a:r>
            <a:r>
              <a:rPr lang="en-US" dirty="0" smtClean="0"/>
              <a:t> = 0.95)</a:t>
            </a:r>
            <a:endParaRPr lang="en-US" u="sng" dirty="0"/>
          </a:p>
        </p:txBody>
      </p:sp>
      <p:cxnSp>
        <p:nvCxnSpPr>
          <p:cNvPr id="10" name="Straight Arrow Connector 9"/>
          <p:cNvCxnSpPr>
            <a:stCxn id="8" idx="3"/>
          </p:cNvCxnSpPr>
          <p:nvPr/>
        </p:nvCxnSpPr>
        <p:spPr>
          <a:xfrm flipV="1">
            <a:off x="6243300" y="1732788"/>
            <a:ext cx="482112" cy="287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8200" y="3318600"/>
            <a:ext cx="5313218" cy="1754326"/>
          </a:xfrm>
          <a:prstGeom prst="rect">
            <a:avLst/>
          </a:prstGeom>
          <a:solidFill>
            <a:schemeClr val="accent4">
              <a:lumMod val="60000"/>
              <a:lumOff val="40000"/>
            </a:schemeClr>
          </a:solidFill>
          <a:ln w="19050">
            <a:solidFill>
              <a:schemeClr val="tx1"/>
            </a:solidFill>
          </a:ln>
        </p:spPr>
        <p:txBody>
          <a:bodyPr wrap="square" rtlCol="0">
            <a:spAutoFit/>
          </a:bodyPr>
          <a:lstStyle/>
          <a:p>
            <a:r>
              <a:rPr lang="en-US" dirty="0" smtClean="0"/>
              <a:t>Introduce a temperature correction or justify the lack thereof</a:t>
            </a:r>
          </a:p>
          <a:p>
            <a:pPr marL="285750" indent="-285750">
              <a:buFont typeface="Arial" charset="0"/>
              <a:buChar char="•"/>
            </a:pPr>
            <a:r>
              <a:rPr lang="en-US" dirty="0" smtClean="0"/>
              <a:t>Currently temperature-dependence dominates the model</a:t>
            </a:r>
          </a:p>
          <a:p>
            <a:pPr marL="285750" indent="-285750">
              <a:buFont typeface="Arial" charset="0"/>
              <a:buChar char="•"/>
            </a:pPr>
            <a:r>
              <a:rPr lang="en-US" dirty="0" smtClean="0"/>
              <a:t>Prevents a meaningful analysis of the sensitivity to other features</a:t>
            </a:r>
            <a:endParaRPr lang="en-US" dirty="0"/>
          </a:p>
        </p:txBody>
      </p:sp>
      <p:cxnSp>
        <p:nvCxnSpPr>
          <p:cNvPr id="13" name="Straight Arrow Connector 12"/>
          <p:cNvCxnSpPr>
            <a:stCxn id="12" idx="3"/>
          </p:cNvCxnSpPr>
          <p:nvPr/>
        </p:nvCxnSpPr>
        <p:spPr>
          <a:xfrm>
            <a:off x="6151418" y="4195763"/>
            <a:ext cx="573994" cy="157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361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29428" y="1636517"/>
            <a:ext cx="4572000" cy="4572000"/>
            <a:chOff x="2292976" y="2626181"/>
            <a:chExt cx="4095750" cy="4095750"/>
          </a:xfrm>
          <a:solidFill>
            <a:schemeClr val="bg2">
              <a:alpha val="87000"/>
            </a:schemeClr>
          </a:solidFill>
        </p:grpSpPr>
        <p:sp>
          <p:nvSpPr>
            <p:cNvPr id="5" name="Octagon 4"/>
            <p:cNvSpPr/>
            <p:nvPr/>
          </p:nvSpPr>
          <p:spPr>
            <a:xfrm>
              <a:off x="2292976" y="2626181"/>
              <a:ext cx="4095750" cy="4095750"/>
            </a:xfrm>
            <a:prstGeom prst="octagon">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11702" y="2669030"/>
              <a:ext cx="1341016" cy="579005"/>
            </a:xfrm>
            <a:prstGeom prst="rect">
              <a:avLst/>
            </a:prstGeom>
            <a:grpFill/>
          </p:spPr>
          <p:txBody>
            <a:bodyPr wrap="none" rtlCol="0">
              <a:spAutoFit/>
            </a:bodyPr>
            <a:lstStyle/>
            <a:p>
              <a:pPr algn="ctr"/>
              <a:r>
                <a:rPr lang="en-US" b="1" dirty="0" smtClean="0"/>
                <a:t>Fixed</a:t>
              </a:r>
              <a:r>
                <a:rPr lang="en-US" b="1" dirty="0"/>
                <a:t> </a:t>
              </a:r>
              <a:r>
                <a:rPr lang="en-US" b="1" dirty="0" smtClean="0"/>
                <a:t>Catalyst</a:t>
              </a:r>
            </a:p>
            <a:p>
              <a:pPr algn="ctr"/>
              <a:r>
                <a:rPr lang="en-US" b="1" dirty="0" smtClean="0"/>
                <a:t>Components</a:t>
              </a:r>
              <a:endParaRPr lang="en-US" b="1" dirty="0"/>
            </a:p>
          </p:txBody>
        </p:sp>
      </p:grpSp>
      <p:sp>
        <p:nvSpPr>
          <p:cNvPr id="2" name="Title 1"/>
          <p:cNvSpPr>
            <a:spLocks noGrp="1"/>
          </p:cNvSpPr>
          <p:nvPr>
            <p:ph type="title"/>
          </p:nvPr>
        </p:nvSpPr>
        <p:spPr/>
        <p:txBody>
          <a:bodyPr/>
          <a:lstStyle/>
          <a:p>
            <a:r>
              <a:rPr lang="en-US" dirty="0" smtClean="0"/>
              <a:t>Literature Context</a:t>
            </a:r>
            <a:endParaRPr lang="en-US" dirty="0"/>
          </a:p>
        </p:txBody>
      </p:sp>
      <p:sp>
        <p:nvSpPr>
          <p:cNvPr id="3" name="Slide Number Placeholder 2"/>
          <p:cNvSpPr>
            <a:spLocks noGrp="1"/>
          </p:cNvSpPr>
          <p:nvPr>
            <p:ph type="sldNum" sz="quarter" idx="12"/>
          </p:nvPr>
        </p:nvSpPr>
        <p:spPr>
          <a:xfrm>
            <a:off x="9229725" y="6296305"/>
            <a:ext cx="2743200" cy="365125"/>
          </a:xfrm>
        </p:spPr>
        <p:txBody>
          <a:bodyPr/>
          <a:lstStyle/>
          <a:p>
            <a:fld id="{7FE02735-D6C4-9143-AA7B-CB735DC88641}" type="slidenum">
              <a:rPr lang="en-US" smtClean="0"/>
              <a:t>4</a:t>
            </a:fld>
            <a:endParaRPr lang="en-US" dirty="0"/>
          </a:p>
        </p:txBody>
      </p:sp>
      <p:sp>
        <p:nvSpPr>
          <p:cNvPr id="14" name="Rectangle 13"/>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ctagon 12"/>
          <p:cNvSpPr/>
          <p:nvPr/>
        </p:nvSpPr>
        <p:spPr>
          <a:xfrm>
            <a:off x="6359427" y="1611570"/>
            <a:ext cx="4572000" cy="4572000"/>
          </a:xfrm>
          <a:prstGeom prst="octagon">
            <a:avLst/>
          </a:prstGeom>
          <a:solidFill>
            <a:srgbClr val="43692B">
              <a:alpha val="31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1580084" y="1611570"/>
            <a:ext cx="4572000" cy="4572000"/>
            <a:chOff x="5104921" y="2677637"/>
            <a:chExt cx="4095750" cy="4095750"/>
          </a:xfrm>
        </p:grpSpPr>
        <p:sp>
          <p:nvSpPr>
            <p:cNvPr id="15" name="Octagon 14"/>
            <p:cNvSpPr/>
            <p:nvPr/>
          </p:nvSpPr>
          <p:spPr>
            <a:xfrm>
              <a:off x="5104921" y="2677637"/>
              <a:ext cx="4095750" cy="4095750"/>
            </a:xfrm>
            <a:prstGeom prst="octagon">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200827" y="2690262"/>
              <a:ext cx="1740116" cy="579005"/>
            </a:xfrm>
            <a:prstGeom prst="rect">
              <a:avLst/>
            </a:prstGeom>
            <a:noFill/>
          </p:spPr>
          <p:txBody>
            <a:bodyPr wrap="none" rtlCol="0">
              <a:spAutoFit/>
            </a:bodyPr>
            <a:lstStyle/>
            <a:p>
              <a:pPr algn="ctr"/>
              <a:r>
                <a:rPr lang="en-US" b="1" dirty="0" smtClean="0"/>
                <a:t>Chemical Property</a:t>
              </a:r>
            </a:p>
            <a:p>
              <a:pPr algn="ctr"/>
              <a:r>
                <a:rPr lang="en-US" b="1" dirty="0" smtClean="0"/>
                <a:t>Attributes</a:t>
              </a:r>
              <a:endParaRPr lang="en-US" b="1" dirty="0"/>
            </a:p>
          </p:txBody>
        </p:sp>
      </p:grpSp>
      <p:sp>
        <p:nvSpPr>
          <p:cNvPr id="19" name="Rectangle 18"/>
          <p:cNvSpPr/>
          <p:nvPr/>
        </p:nvSpPr>
        <p:spPr>
          <a:xfrm>
            <a:off x="4613066" y="4975636"/>
            <a:ext cx="1007007" cy="553998"/>
          </a:xfrm>
          <a:prstGeom prst="rect">
            <a:avLst/>
          </a:prstGeom>
        </p:spPr>
        <p:txBody>
          <a:bodyPr wrap="none">
            <a:spAutoFit/>
          </a:bodyPr>
          <a:lstStyle/>
          <a:p>
            <a:pPr algn="ctr">
              <a:defRPr/>
            </a:pPr>
            <a:r>
              <a:rPr lang="en-US" sz="1000" dirty="0"/>
              <a:t>S. </a:t>
            </a:r>
            <a:r>
              <a:rPr lang="en-US" sz="1000" dirty="0" err="1"/>
              <a:t>Kito</a:t>
            </a:r>
            <a:r>
              <a:rPr lang="en-US" sz="1000" dirty="0"/>
              <a:t> et al. </a:t>
            </a:r>
            <a:endParaRPr lang="en-US" sz="1000" dirty="0" smtClean="0"/>
          </a:p>
          <a:p>
            <a:pPr algn="ctr">
              <a:defRPr/>
            </a:pPr>
            <a:r>
              <a:rPr lang="en-US" sz="1000" dirty="0" smtClean="0"/>
              <a:t>Catalysis </a:t>
            </a:r>
            <a:r>
              <a:rPr lang="en-US" sz="1000" dirty="0"/>
              <a:t>Today </a:t>
            </a:r>
            <a:endParaRPr lang="en-US" sz="1000" dirty="0" smtClean="0"/>
          </a:p>
          <a:p>
            <a:pPr algn="ctr">
              <a:defRPr/>
            </a:pPr>
            <a:r>
              <a:rPr lang="en-US" sz="1000" dirty="0" smtClean="0"/>
              <a:t>97.1 (</a:t>
            </a:r>
            <a:r>
              <a:rPr lang="en-US" sz="1000" dirty="0"/>
              <a:t>2004). </a:t>
            </a:r>
          </a:p>
        </p:txBody>
      </p:sp>
      <p:sp>
        <p:nvSpPr>
          <p:cNvPr id="20" name="Rectangle 19"/>
          <p:cNvSpPr/>
          <p:nvPr/>
        </p:nvSpPr>
        <p:spPr>
          <a:xfrm>
            <a:off x="1750277" y="3581654"/>
            <a:ext cx="1317990" cy="553998"/>
          </a:xfrm>
          <a:prstGeom prst="rect">
            <a:avLst/>
          </a:prstGeom>
        </p:spPr>
        <p:txBody>
          <a:bodyPr wrap="none">
            <a:spAutoFit/>
          </a:bodyPr>
          <a:lstStyle/>
          <a:p>
            <a:pPr algn="ctr"/>
            <a:r>
              <a:rPr lang="en-US" sz="1000" dirty="0"/>
              <a:t>S. </a:t>
            </a:r>
            <a:r>
              <a:rPr lang="en-US" sz="1000" dirty="0" err="1"/>
              <a:t>Kito</a:t>
            </a:r>
            <a:r>
              <a:rPr lang="en-US" sz="1000" dirty="0"/>
              <a:t> and T. Hattori. </a:t>
            </a:r>
            <a:endParaRPr lang="en-US" sz="1000" dirty="0" smtClean="0"/>
          </a:p>
          <a:p>
            <a:pPr algn="ctr"/>
            <a:r>
              <a:rPr lang="en-US" sz="1000" dirty="0" smtClean="0"/>
              <a:t>Ind</a:t>
            </a:r>
            <a:r>
              <a:rPr lang="en-US" sz="1000" dirty="0"/>
              <a:t>. Eng. Chem. Res. </a:t>
            </a:r>
            <a:endParaRPr lang="en-US" sz="1000" dirty="0" smtClean="0"/>
          </a:p>
          <a:p>
            <a:pPr algn="ctr"/>
            <a:r>
              <a:rPr lang="en-US" sz="1000" dirty="0" smtClean="0"/>
              <a:t>31 </a:t>
            </a:r>
            <a:r>
              <a:rPr lang="en-US" sz="1000" dirty="0"/>
              <a:t>(1991). </a:t>
            </a:r>
          </a:p>
        </p:txBody>
      </p:sp>
      <p:sp>
        <p:nvSpPr>
          <p:cNvPr id="21" name="Rectangle 20"/>
          <p:cNvSpPr/>
          <p:nvPr/>
        </p:nvSpPr>
        <p:spPr>
          <a:xfrm>
            <a:off x="3985429" y="3178011"/>
            <a:ext cx="1163852" cy="861774"/>
          </a:xfrm>
          <a:prstGeom prst="rect">
            <a:avLst/>
          </a:prstGeom>
        </p:spPr>
        <p:txBody>
          <a:bodyPr wrap="square">
            <a:spAutoFit/>
          </a:bodyPr>
          <a:lstStyle/>
          <a:p>
            <a:pPr algn="ctr"/>
            <a:r>
              <a:rPr lang="en-US" sz="1000" dirty="0"/>
              <a:t>S. </a:t>
            </a:r>
            <a:r>
              <a:rPr lang="en-US" sz="1000" dirty="0" err="1"/>
              <a:t>Kito</a:t>
            </a:r>
            <a:r>
              <a:rPr lang="en-US" sz="1000" dirty="0"/>
              <a:t>, T. Hattori, and Y. Murakami. </a:t>
            </a:r>
            <a:endParaRPr lang="en-US" sz="1000" dirty="0" smtClean="0"/>
          </a:p>
          <a:p>
            <a:pPr algn="ctr"/>
            <a:r>
              <a:rPr lang="en-US" sz="1000" dirty="0" smtClean="0"/>
              <a:t>Applied </a:t>
            </a:r>
            <a:r>
              <a:rPr lang="en-US" sz="1000" dirty="0"/>
              <a:t>Catalysis A: General </a:t>
            </a:r>
            <a:endParaRPr lang="en-US" sz="1000" dirty="0" smtClean="0"/>
          </a:p>
          <a:p>
            <a:pPr algn="ctr"/>
            <a:r>
              <a:rPr lang="en-US" sz="1000" dirty="0" smtClean="0"/>
              <a:t>114.2 </a:t>
            </a:r>
            <a:r>
              <a:rPr lang="en-US" sz="1000" dirty="0"/>
              <a:t>(1994). </a:t>
            </a:r>
          </a:p>
        </p:txBody>
      </p:sp>
      <p:sp>
        <p:nvSpPr>
          <p:cNvPr id="22" name="Rectangle 21"/>
          <p:cNvSpPr/>
          <p:nvPr/>
        </p:nvSpPr>
        <p:spPr>
          <a:xfrm>
            <a:off x="2026885" y="2660134"/>
            <a:ext cx="1289135" cy="553998"/>
          </a:xfrm>
          <a:prstGeom prst="rect">
            <a:avLst/>
          </a:prstGeom>
        </p:spPr>
        <p:txBody>
          <a:bodyPr wrap="none">
            <a:spAutoFit/>
          </a:bodyPr>
          <a:lstStyle/>
          <a:p>
            <a:pPr algn="ctr"/>
            <a:r>
              <a:rPr lang="en-US" sz="1000" dirty="0"/>
              <a:t>T. Hattori and S. </a:t>
            </a:r>
            <a:r>
              <a:rPr lang="en-US" sz="1000" dirty="0" err="1" smtClean="0"/>
              <a:t>Kito</a:t>
            </a:r>
            <a:r>
              <a:rPr lang="en-US" sz="1000" dirty="0" smtClean="0"/>
              <a:t>.</a:t>
            </a:r>
          </a:p>
          <a:p>
            <a:pPr algn="ctr"/>
            <a:r>
              <a:rPr lang="en-US" sz="1000" dirty="0" smtClean="0"/>
              <a:t>Catalysis Today</a:t>
            </a:r>
          </a:p>
          <a:p>
            <a:pPr algn="ctr"/>
            <a:r>
              <a:rPr lang="en-US" sz="1000" dirty="0" smtClean="0"/>
              <a:t>111.3 </a:t>
            </a:r>
            <a:r>
              <a:rPr lang="en-US" sz="1000" dirty="0"/>
              <a:t>(2006). </a:t>
            </a:r>
          </a:p>
        </p:txBody>
      </p:sp>
      <p:sp>
        <p:nvSpPr>
          <p:cNvPr id="23" name="Rectangle 22"/>
          <p:cNvSpPr/>
          <p:nvPr/>
        </p:nvSpPr>
        <p:spPr>
          <a:xfrm>
            <a:off x="6723009" y="2386886"/>
            <a:ext cx="1458632" cy="707886"/>
          </a:xfrm>
          <a:prstGeom prst="rect">
            <a:avLst/>
          </a:prstGeom>
        </p:spPr>
        <p:txBody>
          <a:bodyPr wrap="square">
            <a:spAutoFit/>
          </a:bodyPr>
          <a:lstStyle/>
          <a:p>
            <a:pPr algn="ctr">
              <a:defRPr/>
            </a:pPr>
            <a:r>
              <a:rPr lang="en-US" sz="1000" dirty="0"/>
              <a:t>K. </a:t>
            </a:r>
            <a:r>
              <a:rPr lang="en-US" sz="1000" dirty="0" err="1"/>
              <a:t>Omata</a:t>
            </a:r>
            <a:r>
              <a:rPr lang="en-US" sz="1000" dirty="0"/>
              <a:t> et al. </a:t>
            </a:r>
            <a:endParaRPr lang="en-US" sz="1000" dirty="0" smtClean="0"/>
          </a:p>
          <a:p>
            <a:pPr algn="ctr">
              <a:defRPr/>
            </a:pPr>
            <a:r>
              <a:rPr lang="en-US" sz="1000" dirty="0" smtClean="0"/>
              <a:t>Industrial </a:t>
            </a:r>
            <a:r>
              <a:rPr lang="en-US" sz="1000" dirty="0"/>
              <a:t>&amp; Engineering Chemistry </a:t>
            </a:r>
            <a:r>
              <a:rPr lang="en-US" sz="1000" dirty="0" smtClean="0"/>
              <a:t>Research</a:t>
            </a:r>
          </a:p>
          <a:p>
            <a:pPr algn="ctr">
              <a:defRPr/>
            </a:pPr>
            <a:r>
              <a:rPr lang="en-US" sz="1000" dirty="0" smtClean="0"/>
              <a:t>43.13 </a:t>
            </a:r>
            <a:r>
              <a:rPr lang="en-US" sz="1000" dirty="0"/>
              <a:t>(2004).</a:t>
            </a:r>
          </a:p>
        </p:txBody>
      </p:sp>
      <p:sp>
        <p:nvSpPr>
          <p:cNvPr id="4" name="Rectangle 3"/>
          <p:cNvSpPr/>
          <p:nvPr/>
        </p:nvSpPr>
        <p:spPr>
          <a:xfrm>
            <a:off x="4359178" y="2394980"/>
            <a:ext cx="1473058" cy="707886"/>
          </a:xfrm>
          <a:prstGeom prst="rect">
            <a:avLst/>
          </a:prstGeom>
        </p:spPr>
        <p:txBody>
          <a:bodyPr wrap="square">
            <a:spAutoFit/>
          </a:bodyPr>
          <a:lstStyle/>
          <a:p>
            <a:pPr algn="ctr"/>
            <a:r>
              <a:rPr lang="en-US" sz="1000" dirty="0"/>
              <a:t>K. </a:t>
            </a:r>
            <a:r>
              <a:rPr lang="en-US" sz="1000" dirty="0" err="1"/>
              <a:t>Omata</a:t>
            </a:r>
            <a:r>
              <a:rPr lang="en-US" sz="1000" dirty="0"/>
              <a:t> et </a:t>
            </a:r>
            <a:r>
              <a:rPr lang="en-US" sz="1000" dirty="0" smtClean="0"/>
              <a:t>al.</a:t>
            </a:r>
          </a:p>
          <a:p>
            <a:pPr algn="ctr"/>
            <a:r>
              <a:rPr lang="en-US" sz="1000" dirty="0" smtClean="0"/>
              <a:t>Industrial </a:t>
            </a:r>
            <a:r>
              <a:rPr lang="en-US" sz="1000" dirty="0"/>
              <a:t>&amp; Engineering </a:t>
            </a:r>
            <a:endParaRPr lang="en-US" sz="1000" dirty="0" smtClean="0"/>
          </a:p>
          <a:p>
            <a:pPr algn="ctr"/>
            <a:r>
              <a:rPr lang="en-US" sz="1000" dirty="0" smtClean="0"/>
              <a:t>Chemistry Research</a:t>
            </a:r>
          </a:p>
          <a:p>
            <a:pPr algn="ctr"/>
            <a:r>
              <a:rPr lang="en-US" sz="1000" dirty="0" smtClean="0"/>
              <a:t>45.14 </a:t>
            </a:r>
            <a:r>
              <a:rPr lang="en-US" sz="1000" dirty="0"/>
              <a:t>(2006). </a:t>
            </a:r>
          </a:p>
        </p:txBody>
      </p:sp>
      <p:sp>
        <p:nvSpPr>
          <p:cNvPr id="6" name="Rectangle 5"/>
          <p:cNvSpPr/>
          <p:nvPr/>
        </p:nvSpPr>
        <p:spPr>
          <a:xfrm>
            <a:off x="4405463" y="4049848"/>
            <a:ext cx="1434601" cy="707886"/>
          </a:xfrm>
          <a:prstGeom prst="rect">
            <a:avLst/>
          </a:prstGeom>
        </p:spPr>
        <p:txBody>
          <a:bodyPr wrap="square">
            <a:spAutoFit/>
          </a:bodyPr>
          <a:lstStyle/>
          <a:p>
            <a:pPr algn="ctr">
              <a:defRPr/>
            </a:pPr>
            <a:r>
              <a:rPr lang="en-US" sz="1000" dirty="0"/>
              <a:t>K. </a:t>
            </a:r>
            <a:r>
              <a:rPr lang="en-US" sz="1000" dirty="0" err="1"/>
              <a:t>Omata</a:t>
            </a:r>
            <a:r>
              <a:rPr lang="en-US" sz="1000" dirty="0"/>
              <a:t> et al. </a:t>
            </a:r>
            <a:endParaRPr lang="en-US" sz="1000" dirty="0" smtClean="0"/>
          </a:p>
          <a:p>
            <a:pPr algn="ctr">
              <a:defRPr/>
            </a:pPr>
            <a:r>
              <a:rPr lang="en-US" sz="1000" dirty="0" smtClean="0"/>
              <a:t>Industrial </a:t>
            </a:r>
            <a:r>
              <a:rPr lang="en-US" sz="1000" dirty="0"/>
              <a:t>&amp; </a:t>
            </a:r>
            <a:r>
              <a:rPr lang="en-US" sz="1000" dirty="0" smtClean="0"/>
              <a:t>Engineering</a:t>
            </a:r>
          </a:p>
          <a:p>
            <a:pPr algn="ctr">
              <a:defRPr/>
            </a:pPr>
            <a:r>
              <a:rPr lang="en-US" sz="1000" dirty="0" smtClean="0"/>
              <a:t>Chemistry Research</a:t>
            </a:r>
          </a:p>
          <a:p>
            <a:pPr algn="ctr">
              <a:defRPr/>
            </a:pPr>
            <a:r>
              <a:rPr lang="en-US" sz="1000" dirty="0" smtClean="0"/>
              <a:t>48.13 </a:t>
            </a:r>
            <a:r>
              <a:rPr lang="en-US" sz="1000" dirty="0"/>
              <a:t>(2009). </a:t>
            </a:r>
          </a:p>
        </p:txBody>
      </p:sp>
      <p:sp>
        <p:nvSpPr>
          <p:cNvPr id="10" name="Rectangle 9"/>
          <p:cNvSpPr/>
          <p:nvPr/>
        </p:nvSpPr>
        <p:spPr>
          <a:xfrm>
            <a:off x="5084141" y="3178011"/>
            <a:ext cx="1068228" cy="861774"/>
          </a:xfrm>
          <a:prstGeom prst="rect">
            <a:avLst/>
          </a:prstGeom>
        </p:spPr>
        <p:txBody>
          <a:bodyPr wrap="square">
            <a:spAutoFit/>
          </a:bodyPr>
          <a:lstStyle/>
          <a:p>
            <a:pPr algn="ctr"/>
            <a:r>
              <a:rPr lang="en-US" sz="1000" dirty="0"/>
              <a:t>K. </a:t>
            </a:r>
            <a:r>
              <a:rPr lang="en-US" sz="1000" dirty="0" err="1"/>
              <a:t>Omata</a:t>
            </a:r>
            <a:r>
              <a:rPr lang="en-US" sz="1000" dirty="0"/>
              <a:t>, Y. Kobayashi, and M. </a:t>
            </a:r>
            <a:r>
              <a:rPr lang="en-US" sz="1000" dirty="0" smtClean="0"/>
              <a:t>Yamada.</a:t>
            </a:r>
          </a:p>
          <a:p>
            <a:pPr algn="ctr"/>
            <a:r>
              <a:rPr lang="en-US" sz="1000" dirty="0" smtClean="0"/>
              <a:t>Catalysis Today</a:t>
            </a:r>
          </a:p>
          <a:p>
            <a:pPr algn="ctr"/>
            <a:r>
              <a:rPr lang="en-US" sz="1000" dirty="0" smtClean="0"/>
              <a:t>117.1 </a:t>
            </a:r>
            <a:r>
              <a:rPr lang="en-US" sz="1000" dirty="0"/>
              <a:t>(2006).</a:t>
            </a:r>
          </a:p>
        </p:txBody>
      </p:sp>
      <p:sp>
        <p:nvSpPr>
          <p:cNvPr id="11" name="Rectangle 10"/>
          <p:cNvSpPr/>
          <p:nvPr/>
        </p:nvSpPr>
        <p:spPr>
          <a:xfrm>
            <a:off x="2071660" y="4544749"/>
            <a:ext cx="1466193" cy="861774"/>
          </a:xfrm>
          <a:prstGeom prst="rect">
            <a:avLst/>
          </a:prstGeom>
        </p:spPr>
        <p:txBody>
          <a:bodyPr wrap="square">
            <a:spAutoFit/>
          </a:bodyPr>
          <a:lstStyle/>
          <a:p>
            <a:pPr algn="ctr"/>
            <a:r>
              <a:rPr lang="en-US" sz="1000" dirty="0"/>
              <a:t>K. </a:t>
            </a:r>
            <a:r>
              <a:rPr lang="en-US" sz="1000" dirty="0" err="1"/>
              <a:t>Omata</a:t>
            </a:r>
            <a:r>
              <a:rPr lang="en-US" sz="1000" dirty="0"/>
              <a:t>, Y. Kobayashi, and M. </a:t>
            </a:r>
            <a:r>
              <a:rPr lang="en-US" sz="1000" dirty="0" smtClean="0"/>
              <a:t>Yamada.</a:t>
            </a:r>
          </a:p>
          <a:p>
            <a:pPr algn="ctr"/>
            <a:r>
              <a:rPr lang="en-US" sz="1000" dirty="0" smtClean="0"/>
              <a:t>Catalysis Communications</a:t>
            </a:r>
          </a:p>
          <a:p>
            <a:pPr algn="ctr"/>
            <a:r>
              <a:rPr lang="en-US" sz="1000" dirty="0" smtClean="0"/>
              <a:t>8.1 </a:t>
            </a:r>
            <a:r>
              <a:rPr lang="en-US" sz="1000" dirty="0"/>
              <a:t>(2007). </a:t>
            </a:r>
          </a:p>
        </p:txBody>
      </p:sp>
      <p:sp>
        <p:nvSpPr>
          <p:cNvPr id="12" name="Rectangle 11"/>
          <p:cNvSpPr/>
          <p:nvPr/>
        </p:nvSpPr>
        <p:spPr>
          <a:xfrm>
            <a:off x="5315288" y="5693585"/>
            <a:ext cx="1879140" cy="553998"/>
          </a:xfrm>
          <a:prstGeom prst="rect">
            <a:avLst/>
          </a:prstGeom>
        </p:spPr>
        <p:txBody>
          <a:bodyPr wrap="square">
            <a:spAutoFit/>
          </a:bodyPr>
          <a:lstStyle/>
          <a:p>
            <a:pPr algn="ctr"/>
            <a:r>
              <a:rPr lang="en-US" sz="1000" dirty="0"/>
              <a:t>J. Serra et </a:t>
            </a:r>
            <a:r>
              <a:rPr lang="en-US" sz="1000" dirty="0" smtClean="0"/>
              <a:t>al.</a:t>
            </a:r>
          </a:p>
          <a:p>
            <a:pPr algn="ctr"/>
            <a:r>
              <a:rPr lang="en-US" sz="1000" dirty="0" smtClean="0"/>
              <a:t>Applied </a:t>
            </a:r>
            <a:r>
              <a:rPr lang="en-US" sz="1000" dirty="0"/>
              <a:t>Catalysis A: </a:t>
            </a:r>
            <a:r>
              <a:rPr lang="en-US" sz="1000" dirty="0" smtClean="0"/>
              <a:t>General</a:t>
            </a:r>
          </a:p>
          <a:p>
            <a:pPr algn="ctr"/>
            <a:r>
              <a:rPr lang="en-US" sz="1000" dirty="0" smtClean="0"/>
              <a:t>254.1 </a:t>
            </a:r>
            <a:r>
              <a:rPr lang="en-US" sz="1000" dirty="0"/>
              <a:t>(2003). </a:t>
            </a:r>
          </a:p>
        </p:txBody>
      </p:sp>
      <p:sp>
        <p:nvSpPr>
          <p:cNvPr id="24" name="Rectangle 23"/>
          <p:cNvSpPr/>
          <p:nvPr/>
        </p:nvSpPr>
        <p:spPr>
          <a:xfrm>
            <a:off x="5723092" y="5096225"/>
            <a:ext cx="1007007" cy="553998"/>
          </a:xfrm>
          <a:prstGeom prst="rect">
            <a:avLst/>
          </a:prstGeom>
        </p:spPr>
        <p:txBody>
          <a:bodyPr wrap="none">
            <a:spAutoFit/>
          </a:bodyPr>
          <a:lstStyle/>
          <a:p>
            <a:pPr algn="ctr"/>
            <a:r>
              <a:rPr lang="en-US" sz="1000" dirty="0"/>
              <a:t>J. Serra et al</a:t>
            </a:r>
            <a:r>
              <a:rPr lang="en-US" sz="1000" dirty="0" smtClean="0"/>
              <a:t>.</a:t>
            </a:r>
          </a:p>
          <a:p>
            <a:pPr algn="ctr"/>
            <a:r>
              <a:rPr lang="en-US" sz="1000" dirty="0" smtClean="0"/>
              <a:t> </a:t>
            </a:r>
            <a:r>
              <a:rPr lang="en-US" sz="1000" dirty="0"/>
              <a:t>Catalysis </a:t>
            </a:r>
            <a:r>
              <a:rPr lang="en-US" sz="1000" dirty="0" smtClean="0"/>
              <a:t>Today</a:t>
            </a:r>
          </a:p>
          <a:p>
            <a:pPr algn="ctr"/>
            <a:r>
              <a:rPr lang="en-US" sz="1000" dirty="0" smtClean="0"/>
              <a:t>81.3 </a:t>
            </a:r>
            <a:r>
              <a:rPr lang="en-US" sz="1000" dirty="0"/>
              <a:t>(2003). </a:t>
            </a:r>
          </a:p>
        </p:txBody>
      </p:sp>
      <p:sp>
        <p:nvSpPr>
          <p:cNvPr id="25" name="Rectangle 24"/>
          <p:cNvSpPr/>
          <p:nvPr/>
        </p:nvSpPr>
        <p:spPr>
          <a:xfrm>
            <a:off x="6879755" y="3233150"/>
            <a:ext cx="1175322" cy="553998"/>
          </a:xfrm>
          <a:prstGeom prst="rect">
            <a:avLst/>
          </a:prstGeom>
        </p:spPr>
        <p:txBody>
          <a:bodyPr wrap="none">
            <a:spAutoFit/>
          </a:bodyPr>
          <a:lstStyle/>
          <a:p>
            <a:pPr algn="ctr">
              <a:defRPr/>
            </a:pPr>
            <a:r>
              <a:rPr lang="en-US" sz="1000" dirty="0" err="1"/>
              <a:t>Corma</a:t>
            </a:r>
            <a:r>
              <a:rPr lang="en-US" sz="1000" dirty="0"/>
              <a:t> et </a:t>
            </a:r>
            <a:r>
              <a:rPr lang="en-US" sz="1000" dirty="0" smtClean="0"/>
              <a:t>al.</a:t>
            </a:r>
          </a:p>
          <a:p>
            <a:pPr algn="ctr">
              <a:defRPr/>
            </a:pPr>
            <a:r>
              <a:rPr lang="en-US" sz="1000" dirty="0" smtClean="0"/>
              <a:t>Journal </a:t>
            </a:r>
            <a:r>
              <a:rPr lang="en-US" sz="1000" dirty="0"/>
              <a:t>of </a:t>
            </a:r>
            <a:r>
              <a:rPr lang="en-US" sz="1000" dirty="0" smtClean="0"/>
              <a:t>Catalysis</a:t>
            </a:r>
          </a:p>
          <a:p>
            <a:pPr algn="ctr">
              <a:defRPr/>
            </a:pPr>
            <a:r>
              <a:rPr lang="en-US" sz="1000" dirty="0" smtClean="0"/>
              <a:t>229.2 </a:t>
            </a:r>
            <a:r>
              <a:rPr lang="en-US" sz="1000" dirty="0"/>
              <a:t>(2005). </a:t>
            </a:r>
          </a:p>
        </p:txBody>
      </p:sp>
      <p:sp>
        <p:nvSpPr>
          <p:cNvPr id="26" name="Rectangle 25"/>
          <p:cNvSpPr/>
          <p:nvPr/>
        </p:nvSpPr>
        <p:spPr>
          <a:xfrm>
            <a:off x="6931344" y="4117373"/>
            <a:ext cx="1031051" cy="553998"/>
          </a:xfrm>
          <a:prstGeom prst="rect">
            <a:avLst/>
          </a:prstGeom>
        </p:spPr>
        <p:txBody>
          <a:bodyPr wrap="none">
            <a:spAutoFit/>
          </a:bodyPr>
          <a:lstStyle/>
          <a:p>
            <a:pPr algn="ctr"/>
            <a:r>
              <a:rPr lang="en-US" sz="1000" dirty="0" smtClean="0"/>
              <a:t>A. </a:t>
            </a:r>
            <a:r>
              <a:rPr lang="en-US" sz="1000" dirty="0" err="1" smtClean="0"/>
              <a:t>Corma</a:t>
            </a:r>
            <a:r>
              <a:rPr lang="en-US" sz="1000" dirty="0" smtClean="0"/>
              <a:t> </a:t>
            </a:r>
            <a:r>
              <a:rPr lang="en-US" sz="1000" dirty="0"/>
              <a:t>et </a:t>
            </a:r>
            <a:r>
              <a:rPr lang="en-US" sz="1000" dirty="0" smtClean="0"/>
              <a:t>al.</a:t>
            </a:r>
          </a:p>
          <a:p>
            <a:pPr algn="ctr"/>
            <a:r>
              <a:rPr lang="en-US" sz="1000" dirty="0" err="1" smtClean="0"/>
              <a:t>ChemPhysChem</a:t>
            </a:r>
            <a:endParaRPr lang="en-US" sz="1000" dirty="0"/>
          </a:p>
          <a:p>
            <a:pPr algn="ctr"/>
            <a:r>
              <a:rPr lang="en-US" sz="1000" dirty="0" smtClean="0"/>
              <a:t>3.11 </a:t>
            </a:r>
            <a:r>
              <a:rPr lang="en-US" sz="1000" dirty="0"/>
              <a:t>(2002).</a:t>
            </a:r>
          </a:p>
        </p:txBody>
      </p:sp>
      <p:sp>
        <p:nvSpPr>
          <p:cNvPr id="27" name="Rectangle 26"/>
          <p:cNvSpPr/>
          <p:nvPr/>
        </p:nvSpPr>
        <p:spPr>
          <a:xfrm>
            <a:off x="6785594" y="4987794"/>
            <a:ext cx="1366080" cy="553998"/>
          </a:xfrm>
          <a:prstGeom prst="rect">
            <a:avLst/>
          </a:prstGeom>
        </p:spPr>
        <p:txBody>
          <a:bodyPr wrap="none">
            <a:spAutoFit/>
          </a:bodyPr>
          <a:lstStyle/>
          <a:p>
            <a:pPr algn="ctr"/>
            <a:r>
              <a:rPr lang="en-US" sz="1000" dirty="0" smtClean="0"/>
              <a:t>A. </a:t>
            </a:r>
            <a:r>
              <a:rPr lang="en-US" sz="1000" dirty="0" err="1" smtClean="0"/>
              <a:t>Corma</a:t>
            </a:r>
            <a:r>
              <a:rPr lang="en-US" sz="1000" dirty="0" smtClean="0"/>
              <a:t> </a:t>
            </a:r>
            <a:r>
              <a:rPr lang="en-US" sz="1000" dirty="0"/>
              <a:t>et </a:t>
            </a:r>
            <a:r>
              <a:rPr lang="en-US" sz="1000" dirty="0" smtClean="0"/>
              <a:t>al.</a:t>
            </a:r>
          </a:p>
          <a:p>
            <a:pPr algn="ctr"/>
            <a:r>
              <a:rPr lang="en-US" sz="1000" dirty="0" smtClean="0"/>
              <a:t>Chemistry </a:t>
            </a:r>
            <a:r>
              <a:rPr lang="en-US" sz="1000" dirty="0"/>
              <a:t>of </a:t>
            </a:r>
            <a:r>
              <a:rPr lang="en-US" sz="1000" dirty="0" smtClean="0"/>
              <a:t>Materials</a:t>
            </a:r>
          </a:p>
          <a:p>
            <a:pPr algn="ctr"/>
            <a:r>
              <a:rPr lang="en-US" sz="1000" dirty="0" smtClean="0"/>
              <a:t>18.14 </a:t>
            </a:r>
            <a:r>
              <a:rPr lang="en-US" sz="1000" dirty="0"/>
              <a:t>(2006).</a:t>
            </a:r>
          </a:p>
        </p:txBody>
      </p:sp>
      <p:sp>
        <p:nvSpPr>
          <p:cNvPr id="28" name="Rectangle 27"/>
          <p:cNvSpPr/>
          <p:nvPr/>
        </p:nvSpPr>
        <p:spPr>
          <a:xfrm>
            <a:off x="7557818" y="1650968"/>
            <a:ext cx="2267288" cy="646331"/>
          </a:xfrm>
          <a:prstGeom prst="rect">
            <a:avLst/>
          </a:prstGeom>
        </p:spPr>
        <p:txBody>
          <a:bodyPr wrap="square">
            <a:spAutoFit/>
          </a:bodyPr>
          <a:lstStyle/>
          <a:p>
            <a:pPr algn="ctr"/>
            <a:r>
              <a:rPr lang="en-US" b="1" dirty="0"/>
              <a:t>High Throughput</a:t>
            </a:r>
          </a:p>
          <a:p>
            <a:pPr algn="ctr"/>
            <a:r>
              <a:rPr lang="en-US" b="1" dirty="0"/>
              <a:t>Experiments</a:t>
            </a:r>
          </a:p>
        </p:txBody>
      </p:sp>
      <p:sp>
        <p:nvSpPr>
          <p:cNvPr id="7" name="Rectangle 6"/>
          <p:cNvSpPr/>
          <p:nvPr/>
        </p:nvSpPr>
        <p:spPr>
          <a:xfrm>
            <a:off x="838200" y="1386348"/>
            <a:ext cx="10724535" cy="510294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Bevel 32"/>
          <p:cNvSpPr/>
          <p:nvPr/>
        </p:nvSpPr>
        <p:spPr>
          <a:xfrm>
            <a:off x="6759046" y="1912937"/>
            <a:ext cx="3657600" cy="1280160"/>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Large dataset from</a:t>
            </a:r>
          </a:p>
          <a:p>
            <a:pPr algn="ctr"/>
            <a:r>
              <a:rPr lang="en-US" sz="2200" dirty="0"/>
              <a:t>d</a:t>
            </a:r>
            <a:r>
              <a:rPr lang="en-US" sz="2200" dirty="0" smtClean="0"/>
              <a:t>iverse sources</a:t>
            </a:r>
            <a:endParaRPr lang="en-US" sz="2200" dirty="0"/>
          </a:p>
        </p:txBody>
      </p:sp>
      <p:sp>
        <p:nvSpPr>
          <p:cNvPr id="34" name="Bevel 33"/>
          <p:cNvSpPr/>
          <p:nvPr/>
        </p:nvSpPr>
        <p:spPr>
          <a:xfrm>
            <a:off x="1629401" y="1912937"/>
            <a:ext cx="3657600" cy="1280160"/>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Scaling relation</a:t>
            </a:r>
          </a:p>
          <a:p>
            <a:pPr algn="ctr"/>
            <a:r>
              <a:rPr lang="en-US" sz="2200" dirty="0" smtClean="0"/>
              <a:t>connection</a:t>
            </a:r>
            <a:endParaRPr lang="en-US" sz="2200" dirty="0"/>
          </a:p>
        </p:txBody>
      </p:sp>
      <p:sp>
        <p:nvSpPr>
          <p:cNvPr id="35" name="Bevel 34"/>
          <p:cNvSpPr/>
          <p:nvPr/>
        </p:nvSpPr>
        <p:spPr>
          <a:xfrm>
            <a:off x="1672167" y="4306887"/>
            <a:ext cx="3657600" cy="1280160"/>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Incorporate DFT-calculated</a:t>
            </a:r>
          </a:p>
          <a:p>
            <a:pPr algn="ctr"/>
            <a:r>
              <a:rPr lang="en-US" sz="2200" dirty="0"/>
              <a:t>b</a:t>
            </a:r>
            <a:r>
              <a:rPr lang="en-US" sz="2200" dirty="0" smtClean="0"/>
              <a:t>inding </a:t>
            </a:r>
            <a:r>
              <a:rPr lang="en-US" sz="2200" dirty="0"/>
              <a:t>e</a:t>
            </a:r>
            <a:r>
              <a:rPr lang="en-US" sz="2200" dirty="0" smtClean="0"/>
              <a:t>nergies</a:t>
            </a:r>
            <a:endParaRPr lang="en-US" sz="2200" dirty="0"/>
          </a:p>
        </p:txBody>
      </p:sp>
      <p:sp>
        <p:nvSpPr>
          <p:cNvPr id="36" name="Bevel 35"/>
          <p:cNvSpPr/>
          <p:nvPr/>
        </p:nvSpPr>
        <p:spPr>
          <a:xfrm>
            <a:off x="6759046" y="4306887"/>
            <a:ext cx="3657600" cy="1280160"/>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Attribute optimization &amp; </a:t>
            </a:r>
          </a:p>
          <a:p>
            <a:pPr algn="ctr"/>
            <a:r>
              <a:rPr lang="en-US" sz="2200" dirty="0"/>
              <a:t>a</a:t>
            </a:r>
            <a:r>
              <a:rPr lang="en-US" sz="2200" dirty="0" smtClean="0"/>
              <a:t>nalysis</a:t>
            </a:r>
            <a:endParaRPr lang="en-US" sz="2200" dirty="0"/>
          </a:p>
        </p:txBody>
      </p:sp>
    </p:spTree>
    <p:extLst>
      <p:ext uri="{BB962C8B-B14F-4D97-AF65-F5344CB8AC3E}">
        <p14:creationId xmlns:p14="http://schemas.microsoft.com/office/powerpoint/2010/main" val="17364778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40</a:t>
            </a:fld>
            <a:endParaRPr lang="en-US" dirty="0"/>
          </a:p>
        </p:txBody>
      </p:sp>
      <p:graphicFrame>
        <p:nvGraphicFramePr>
          <p:cNvPr id="6" name="Table 5"/>
          <p:cNvGraphicFramePr>
            <a:graphicFrameLocks noGrp="1"/>
          </p:cNvGraphicFramePr>
          <p:nvPr>
            <p:extLst/>
          </p:nvPr>
        </p:nvGraphicFramePr>
        <p:xfrm>
          <a:off x="5975144" y="1664128"/>
          <a:ext cx="5592689" cy="1134225"/>
        </p:xfrm>
        <a:graphic>
          <a:graphicData uri="http://schemas.openxmlformats.org/drawingml/2006/table">
            <a:tbl>
              <a:tblPr>
                <a:tableStyleId>{5C22544A-7EE6-4342-B048-85BDC9FD1C3A}</a:tableStyleId>
              </a:tblPr>
              <a:tblGrid>
                <a:gridCol w="2254470"/>
                <a:gridCol w="1229710"/>
                <a:gridCol w="953834"/>
                <a:gridCol w="1154675"/>
              </a:tblGrid>
              <a:tr h="542405">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R="6350" marT="6350" marB="0" anchor="b">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smtClean="0">
                          <a:effectLst/>
                        </a:rPr>
                        <a:t>Order</a:t>
                      </a:r>
                      <a:r>
                        <a:rPr lang="en-US" sz="1600" b="1" u="none" strike="noStrike" dirty="0">
                          <a:effectLst/>
                        </a:rPr>
                        <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5257">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R="6350" marT="6350" anchor="b">
                    <a:lnL w="952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R="6350" marT="6350" anchor="b">
                    <a:lnT w="12700" cap="flat" cmpd="sng" algn="ctr">
                      <a:solidFill>
                        <a:schemeClr val="tx1"/>
                      </a:solidFill>
                      <a:prstDash val="solid"/>
                      <a:round/>
                      <a:headEnd type="none" w="med" len="med"/>
                      <a:tailEnd type="none" w="med" len="med"/>
                    </a:lnT>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R="6350" marT="6350" anchor="b">
                    <a:lnT w="12700" cap="flat" cmpd="sng" algn="ctr">
                      <a:solidFill>
                        <a:schemeClr val="tx1"/>
                      </a:solidFill>
                      <a:prstDash val="solid"/>
                      <a:round/>
                      <a:headEnd type="none" w="med" len="med"/>
                      <a:tailEnd type="none" w="med" len="med"/>
                    </a:lnT>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R="6350" marT="6350" anchor="b">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45257">
                <a:tc>
                  <a:txBody>
                    <a:bodyPr/>
                    <a:lstStyle/>
                    <a:p>
                      <a:pPr algn="l" fontAlgn="b"/>
                      <a:r>
                        <a:rPr lang="en-US" sz="1600" u="none" strike="noStrike" dirty="0">
                          <a:effectLst/>
                        </a:rPr>
                        <a:t>Mixed </a:t>
                      </a:r>
                      <a:r>
                        <a:rPr lang="en-US" sz="1600" u="none" strike="noStrike" dirty="0" smtClean="0">
                          <a:effectLst/>
                        </a:rPr>
                        <a:t>Supports</a:t>
                      </a:r>
                      <a:endParaRPr lang="en-US" sz="1600" b="0" i="0" u="none" strike="noStrike" dirty="0">
                        <a:solidFill>
                          <a:srgbClr val="000000"/>
                        </a:solidFill>
                        <a:effectLst/>
                        <a:latin typeface="Calibri" charset="0"/>
                      </a:endParaRPr>
                    </a:p>
                  </a:txBody>
                  <a:tcPr marR="6350" marT="6350" anchor="b">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noFill/>
                  </a:tcPr>
                </a:tc>
                <a:tc>
                  <a:txBody>
                    <a:bodyPr/>
                    <a:lstStyle/>
                    <a:p>
                      <a:pPr algn="ctr" fontAlgn="b"/>
                      <a:r>
                        <a:rPr lang="en-US" sz="1600" u="none" strike="noStrike" dirty="0">
                          <a:effectLst/>
                        </a:rPr>
                        <a:t>953</a:t>
                      </a:r>
                      <a:endParaRPr lang="en-US" sz="1600" b="0" i="0" u="none" strike="noStrike" dirty="0">
                        <a:solidFill>
                          <a:srgbClr val="000000"/>
                        </a:solidFill>
                        <a:effectLst/>
                        <a:latin typeface="Calibri" charset="0"/>
                      </a:endParaRPr>
                    </a:p>
                  </a:txBody>
                  <a:tcPr marR="6350" marT="6350" anchor="b">
                    <a:lnB w="9525" cap="flat" cmpd="sng" algn="ctr">
                      <a:solidFill>
                        <a:schemeClr val="tx1"/>
                      </a:solidFill>
                      <a:prstDash val="solid"/>
                      <a:round/>
                      <a:headEnd type="none" w="med" len="med"/>
                      <a:tailEnd type="none" w="med" len="med"/>
                    </a:lnB>
                    <a:noFill/>
                  </a:tcPr>
                </a:tc>
                <a:tc>
                  <a:txBody>
                    <a:bodyPr/>
                    <a:lstStyle/>
                    <a:p>
                      <a:pPr algn="ctr" fontAlgn="b"/>
                      <a:r>
                        <a:rPr lang="is-IS" sz="1600" u="none" strike="noStrike" dirty="0">
                          <a:effectLst/>
                        </a:rPr>
                        <a:t>642</a:t>
                      </a:r>
                      <a:endParaRPr lang="is-IS" sz="1600" b="0" i="0" u="none" strike="noStrike" dirty="0">
                        <a:solidFill>
                          <a:srgbClr val="000000"/>
                        </a:solidFill>
                        <a:effectLst/>
                        <a:latin typeface="Calibri" charset="0"/>
                      </a:endParaRPr>
                    </a:p>
                  </a:txBody>
                  <a:tcPr marR="6350" marT="6350" anchor="b">
                    <a:lnB w="9525" cap="flat" cmpd="sng" algn="ctr">
                      <a:solidFill>
                        <a:schemeClr val="tx1"/>
                      </a:solidFill>
                      <a:prstDash val="solid"/>
                      <a:round/>
                      <a:headEnd type="none" w="med" len="med"/>
                      <a:tailEnd type="none" w="med" len="med"/>
                    </a:lnB>
                    <a:noFill/>
                  </a:tcPr>
                </a:tc>
                <a:tc>
                  <a:txBody>
                    <a:bodyPr/>
                    <a:lstStyle/>
                    <a:p>
                      <a:pPr algn="ctr" fontAlgn="b"/>
                      <a:r>
                        <a:rPr lang="cs-CZ" sz="1600" u="none" strike="noStrike" dirty="0">
                          <a:effectLst/>
                        </a:rPr>
                        <a:t>2228</a:t>
                      </a:r>
                      <a:endParaRPr lang="cs-CZ" sz="1600" b="0" i="0" u="none" strike="noStrike" dirty="0">
                        <a:solidFill>
                          <a:srgbClr val="000000"/>
                        </a:solidFill>
                        <a:effectLst/>
                        <a:latin typeface="Calibri" charset="0"/>
                      </a:endParaRPr>
                    </a:p>
                  </a:txBody>
                  <a:tcPr marR="6350" marT="6350" anchor="b">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noFill/>
                  </a:tcPr>
                </a:tc>
              </a:tr>
            </a:tbl>
          </a:graphicData>
        </a:graphic>
      </p:graphicFrame>
      <p:sp>
        <p:nvSpPr>
          <p:cNvPr id="7" name="Oval 6"/>
          <p:cNvSpPr/>
          <p:nvPr/>
        </p:nvSpPr>
        <p:spPr>
          <a:xfrm>
            <a:off x="9673535" y="2469129"/>
            <a:ext cx="622300" cy="3683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1562858"/>
            <a:ext cx="4686300" cy="877163"/>
          </a:xfrm>
          <a:prstGeom prst="rect">
            <a:avLst/>
          </a:prstGeom>
          <a:noFill/>
        </p:spPr>
        <p:txBody>
          <a:bodyPr wrap="square" rtlCol="0">
            <a:spAutoFit/>
          </a:bodyPr>
          <a:lstStyle/>
          <a:p>
            <a:r>
              <a:rPr lang="en-US" sz="1700" dirty="0" smtClean="0"/>
              <a:t>Develop model/relationship that allows for the inclusion of mixed metal-oxide supports</a:t>
            </a:r>
          </a:p>
          <a:p>
            <a:r>
              <a:rPr lang="en-US" sz="1700" dirty="0" smtClean="0">
                <a:sym typeface="Wingdings"/>
              </a:rPr>
              <a:t> 30% increase in dataset size</a:t>
            </a:r>
            <a:endParaRPr lang="en-US" sz="17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8200" y="3013271"/>
            <a:ext cx="5016190" cy="877163"/>
          </a:xfrm>
          <a:prstGeom prst="rect">
            <a:avLst/>
          </a:prstGeom>
          <a:noFill/>
        </p:spPr>
        <p:txBody>
          <a:bodyPr wrap="square" rtlCol="0">
            <a:spAutoFit/>
          </a:bodyPr>
          <a:lstStyle/>
          <a:p>
            <a:r>
              <a:rPr lang="en-US" sz="1700" dirty="0" smtClean="0"/>
              <a:t>Identification of “best” catalyst</a:t>
            </a:r>
          </a:p>
          <a:p>
            <a:pPr marL="285750" indent="-285750">
              <a:buFont typeface="Arial" charset="0"/>
              <a:buChar char="•"/>
            </a:pPr>
            <a:r>
              <a:rPr lang="en-US" sz="1700" dirty="0" smtClean="0"/>
              <a:t>I used the best catalyst in the post-cleaning dataset</a:t>
            </a:r>
          </a:p>
          <a:p>
            <a:pPr marL="285750" indent="-285750">
              <a:buFont typeface="Arial" charset="0"/>
              <a:buChar char="•"/>
            </a:pPr>
            <a:r>
              <a:rPr lang="en-US" sz="1700" dirty="0" smtClean="0"/>
              <a:t>Better to test inputs throughout the domain space</a:t>
            </a:r>
            <a:endParaRPr lang="en-US" sz="1700" dirty="0"/>
          </a:p>
        </p:txBody>
      </p:sp>
    </p:spTree>
    <p:extLst>
      <p:ext uri="{BB962C8B-B14F-4D97-AF65-F5344CB8AC3E}">
        <p14:creationId xmlns:p14="http://schemas.microsoft.com/office/powerpoint/2010/main" val="9682861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41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86210369"/>
              </p:ext>
            </p:extLst>
          </p:nvPr>
        </p:nvGraphicFramePr>
        <p:xfrm>
          <a:off x="5975144" y="1664128"/>
          <a:ext cx="5592689" cy="1134225"/>
        </p:xfrm>
        <a:graphic>
          <a:graphicData uri="http://schemas.openxmlformats.org/drawingml/2006/table">
            <a:tbl>
              <a:tblPr>
                <a:tableStyleId>{5C22544A-7EE6-4342-B048-85BDC9FD1C3A}</a:tableStyleId>
              </a:tblPr>
              <a:tblGrid>
                <a:gridCol w="2254470"/>
                <a:gridCol w="1229710"/>
                <a:gridCol w="953834"/>
                <a:gridCol w="1154675"/>
              </a:tblGrid>
              <a:tr h="542405">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R="6350" marT="6350" marB="0" anchor="b">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smtClean="0">
                          <a:effectLst/>
                        </a:rPr>
                        <a:t>Order</a:t>
                      </a:r>
                      <a:r>
                        <a:rPr lang="en-US" sz="1600" b="1" u="none" strike="noStrike" dirty="0">
                          <a:effectLst/>
                        </a:rPr>
                        <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5257">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R="6350" marT="6350" anchor="b">
                    <a:lnL w="952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R="6350" marT="6350" anchor="b">
                    <a:lnT w="12700" cap="flat" cmpd="sng" algn="ctr">
                      <a:solidFill>
                        <a:schemeClr val="tx1"/>
                      </a:solidFill>
                      <a:prstDash val="solid"/>
                      <a:round/>
                      <a:headEnd type="none" w="med" len="med"/>
                      <a:tailEnd type="none" w="med" len="med"/>
                    </a:lnT>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R="6350" marT="6350" anchor="b">
                    <a:lnT w="12700" cap="flat" cmpd="sng" algn="ctr">
                      <a:solidFill>
                        <a:schemeClr val="tx1"/>
                      </a:solidFill>
                      <a:prstDash val="solid"/>
                      <a:round/>
                      <a:headEnd type="none" w="med" len="med"/>
                      <a:tailEnd type="none" w="med" len="med"/>
                    </a:lnT>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R="6350" marT="6350" anchor="b">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45257">
                <a:tc>
                  <a:txBody>
                    <a:bodyPr/>
                    <a:lstStyle/>
                    <a:p>
                      <a:pPr algn="l" fontAlgn="b"/>
                      <a:r>
                        <a:rPr lang="en-US" sz="1600" u="none" strike="noStrike" dirty="0">
                          <a:effectLst/>
                        </a:rPr>
                        <a:t>Mixed </a:t>
                      </a:r>
                      <a:r>
                        <a:rPr lang="en-US" sz="1600" u="none" strike="noStrike" dirty="0" smtClean="0">
                          <a:effectLst/>
                        </a:rPr>
                        <a:t>Supports</a:t>
                      </a:r>
                      <a:endParaRPr lang="en-US" sz="1600" b="0" i="0" u="none" strike="noStrike" dirty="0">
                        <a:solidFill>
                          <a:srgbClr val="000000"/>
                        </a:solidFill>
                        <a:effectLst/>
                        <a:latin typeface="Calibri" charset="0"/>
                      </a:endParaRPr>
                    </a:p>
                  </a:txBody>
                  <a:tcPr marR="6350" marT="6350" anchor="b">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noFill/>
                  </a:tcPr>
                </a:tc>
                <a:tc>
                  <a:txBody>
                    <a:bodyPr/>
                    <a:lstStyle/>
                    <a:p>
                      <a:pPr algn="ctr" fontAlgn="b"/>
                      <a:r>
                        <a:rPr lang="en-US" sz="1600" u="none" strike="noStrike" dirty="0">
                          <a:effectLst/>
                        </a:rPr>
                        <a:t>953</a:t>
                      </a:r>
                      <a:endParaRPr lang="en-US" sz="1600" b="0" i="0" u="none" strike="noStrike" dirty="0">
                        <a:solidFill>
                          <a:srgbClr val="000000"/>
                        </a:solidFill>
                        <a:effectLst/>
                        <a:latin typeface="Calibri" charset="0"/>
                      </a:endParaRPr>
                    </a:p>
                  </a:txBody>
                  <a:tcPr marR="6350" marT="6350" anchor="b">
                    <a:lnB w="9525" cap="flat" cmpd="sng" algn="ctr">
                      <a:solidFill>
                        <a:schemeClr val="tx1"/>
                      </a:solidFill>
                      <a:prstDash val="solid"/>
                      <a:round/>
                      <a:headEnd type="none" w="med" len="med"/>
                      <a:tailEnd type="none" w="med" len="med"/>
                    </a:lnB>
                    <a:noFill/>
                  </a:tcPr>
                </a:tc>
                <a:tc>
                  <a:txBody>
                    <a:bodyPr/>
                    <a:lstStyle/>
                    <a:p>
                      <a:pPr algn="ctr" fontAlgn="b"/>
                      <a:r>
                        <a:rPr lang="is-IS" sz="1600" u="none" strike="noStrike" dirty="0">
                          <a:effectLst/>
                        </a:rPr>
                        <a:t>642</a:t>
                      </a:r>
                      <a:endParaRPr lang="is-IS" sz="1600" b="0" i="0" u="none" strike="noStrike" dirty="0">
                        <a:solidFill>
                          <a:srgbClr val="000000"/>
                        </a:solidFill>
                        <a:effectLst/>
                        <a:latin typeface="Calibri" charset="0"/>
                      </a:endParaRPr>
                    </a:p>
                  </a:txBody>
                  <a:tcPr marR="6350" marT="6350" anchor="b">
                    <a:lnB w="9525" cap="flat" cmpd="sng" algn="ctr">
                      <a:solidFill>
                        <a:schemeClr val="tx1"/>
                      </a:solidFill>
                      <a:prstDash val="solid"/>
                      <a:round/>
                      <a:headEnd type="none" w="med" len="med"/>
                      <a:tailEnd type="none" w="med" len="med"/>
                    </a:lnB>
                    <a:noFill/>
                  </a:tcPr>
                </a:tc>
                <a:tc>
                  <a:txBody>
                    <a:bodyPr/>
                    <a:lstStyle/>
                    <a:p>
                      <a:pPr algn="ctr" fontAlgn="b"/>
                      <a:r>
                        <a:rPr lang="cs-CZ" sz="1600" u="none" strike="noStrike" dirty="0">
                          <a:effectLst/>
                        </a:rPr>
                        <a:t>2228</a:t>
                      </a:r>
                      <a:endParaRPr lang="cs-CZ" sz="1600" b="0" i="0" u="none" strike="noStrike" dirty="0">
                        <a:solidFill>
                          <a:srgbClr val="000000"/>
                        </a:solidFill>
                        <a:effectLst/>
                        <a:latin typeface="Calibri" charset="0"/>
                      </a:endParaRPr>
                    </a:p>
                  </a:txBody>
                  <a:tcPr marR="6350" marT="6350" anchor="b">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noFill/>
                  </a:tcPr>
                </a:tc>
              </a:tr>
            </a:tbl>
          </a:graphicData>
        </a:graphic>
      </p:graphicFrame>
      <p:sp>
        <p:nvSpPr>
          <p:cNvPr id="7" name="Oval 6"/>
          <p:cNvSpPr/>
          <p:nvPr/>
        </p:nvSpPr>
        <p:spPr>
          <a:xfrm>
            <a:off x="9673535" y="2469129"/>
            <a:ext cx="622300" cy="3683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1562858"/>
            <a:ext cx="4686300" cy="877163"/>
          </a:xfrm>
          <a:prstGeom prst="rect">
            <a:avLst/>
          </a:prstGeom>
          <a:noFill/>
        </p:spPr>
        <p:txBody>
          <a:bodyPr wrap="square" rtlCol="0">
            <a:spAutoFit/>
          </a:bodyPr>
          <a:lstStyle/>
          <a:p>
            <a:r>
              <a:rPr lang="en-US" sz="1700" dirty="0" smtClean="0"/>
              <a:t>Develop model/relationship that allows for the inclusion of mixed metal-oxide supports</a:t>
            </a:r>
          </a:p>
          <a:p>
            <a:r>
              <a:rPr lang="en-US" sz="1700" dirty="0" smtClean="0">
                <a:sym typeface="Wingdings"/>
              </a:rPr>
              <a:t> 30% increase in dataset size</a:t>
            </a:r>
            <a:endParaRPr lang="en-US" sz="1700" dirty="0"/>
          </a:p>
        </p:txBody>
      </p:sp>
      <p:sp>
        <p:nvSpPr>
          <p:cNvPr id="10" name="TextBox 9"/>
          <p:cNvSpPr txBox="1"/>
          <p:nvPr/>
        </p:nvSpPr>
        <p:spPr>
          <a:xfrm>
            <a:off x="838200" y="5300899"/>
            <a:ext cx="4197688" cy="615553"/>
          </a:xfrm>
          <a:prstGeom prst="rect">
            <a:avLst/>
          </a:prstGeom>
          <a:noFill/>
        </p:spPr>
        <p:txBody>
          <a:bodyPr wrap="none" rtlCol="0">
            <a:spAutoFit/>
          </a:bodyPr>
          <a:lstStyle/>
          <a:p>
            <a:r>
              <a:rPr lang="en-US" sz="1700" dirty="0" smtClean="0"/>
              <a:t>Attribute Selection &amp; Optimization Procedure</a:t>
            </a:r>
          </a:p>
          <a:p>
            <a:r>
              <a:rPr lang="en-US" sz="1700" dirty="0" smtClean="0">
                <a:sym typeface="Wingdings"/>
              </a:rPr>
              <a:t> </a:t>
            </a:r>
            <a:r>
              <a:rPr lang="en-US" sz="1700" dirty="0" smtClean="0"/>
              <a:t>Consider clustering techniques</a:t>
            </a:r>
            <a:endParaRPr lang="en-US" sz="1700" dirty="0"/>
          </a:p>
        </p:txBody>
      </p:sp>
      <p:sp>
        <p:nvSpPr>
          <p:cNvPr id="12" name="TextBox 11"/>
          <p:cNvSpPr txBox="1"/>
          <p:nvPr/>
        </p:nvSpPr>
        <p:spPr>
          <a:xfrm>
            <a:off x="838200" y="3013271"/>
            <a:ext cx="5016190" cy="877163"/>
          </a:xfrm>
          <a:prstGeom prst="rect">
            <a:avLst/>
          </a:prstGeom>
          <a:noFill/>
        </p:spPr>
        <p:txBody>
          <a:bodyPr wrap="square" rtlCol="0">
            <a:spAutoFit/>
          </a:bodyPr>
          <a:lstStyle/>
          <a:p>
            <a:r>
              <a:rPr lang="en-US" sz="1700" dirty="0" smtClean="0"/>
              <a:t>Identification of “best” catalyst</a:t>
            </a:r>
          </a:p>
          <a:p>
            <a:pPr marL="285750" indent="-285750">
              <a:buFont typeface="Arial" charset="0"/>
              <a:buChar char="•"/>
            </a:pPr>
            <a:r>
              <a:rPr lang="en-US" sz="1700" dirty="0" smtClean="0"/>
              <a:t>I used the best catalyst in the post-cleaning dataset</a:t>
            </a:r>
          </a:p>
          <a:p>
            <a:pPr marL="285750" indent="-285750">
              <a:buFont typeface="Arial" charset="0"/>
              <a:buChar char="•"/>
            </a:pPr>
            <a:r>
              <a:rPr lang="en-US" sz="1700" dirty="0" smtClean="0"/>
              <a:t>Better to test inputs throughout the domain space</a:t>
            </a:r>
            <a:endParaRPr lang="en-US" sz="1700" dirty="0"/>
          </a:p>
        </p:txBody>
      </p:sp>
      <p:sp>
        <p:nvSpPr>
          <p:cNvPr id="13" name="Rectangle 12"/>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339541"/>
            <a:ext cx="4244111" cy="353943"/>
          </a:xfrm>
          <a:prstGeom prst="rect">
            <a:avLst/>
          </a:prstGeom>
          <a:noFill/>
        </p:spPr>
        <p:txBody>
          <a:bodyPr wrap="none" rtlCol="0">
            <a:spAutoFit/>
          </a:bodyPr>
          <a:lstStyle/>
          <a:p>
            <a:r>
              <a:rPr lang="en-US" sz="1700" dirty="0" smtClean="0"/>
              <a:t>More appropriate Normalization of Attributes</a:t>
            </a:r>
            <a:endParaRPr lang="en-US" sz="1700" dirty="0"/>
          </a:p>
        </p:txBody>
      </p:sp>
      <p:graphicFrame>
        <p:nvGraphicFramePr>
          <p:cNvPr id="15" name="Table 14"/>
          <p:cNvGraphicFramePr>
            <a:graphicFrameLocks noGrp="1"/>
          </p:cNvGraphicFramePr>
          <p:nvPr>
            <p:extLst>
              <p:ext uri="{D42A27DB-BD31-4B8C-83A1-F6EECF244321}">
                <p14:modId xmlns:p14="http://schemas.microsoft.com/office/powerpoint/2010/main" val="396026662"/>
              </p:ext>
            </p:extLst>
          </p:nvPr>
        </p:nvGraphicFramePr>
        <p:xfrm>
          <a:off x="6287051" y="3934798"/>
          <a:ext cx="5164622" cy="1822536"/>
        </p:xfrm>
        <a:graphic>
          <a:graphicData uri="http://schemas.openxmlformats.org/drawingml/2006/table">
            <a:tbl>
              <a:tblPr>
                <a:tableStyleId>{5C22544A-7EE6-4342-B048-85BDC9FD1C3A}</a:tableStyleId>
              </a:tblPr>
              <a:tblGrid>
                <a:gridCol w="2994099"/>
                <a:gridCol w="1248406"/>
                <a:gridCol w="922117"/>
              </a:tblGrid>
              <a:tr h="492161">
                <a:tc>
                  <a:txBody>
                    <a:bodyPr/>
                    <a:lstStyle/>
                    <a:p>
                      <a:pPr algn="l" fontAlgn="b"/>
                      <a:r>
                        <a:rPr lang="en-US" sz="1600" b="1" u="none" strike="noStrike" dirty="0">
                          <a:effectLst/>
                        </a:rPr>
                        <a:t>Attribute</a:t>
                      </a:r>
                      <a:endParaRPr lang="en-US" sz="1600" b="1" i="0" u="none" strike="noStrike" dirty="0">
                        <a:solidFill>
                          <a:srgbClr val="000000"/>
                        </a:solidFill>
                        <a:effectLst/>
                        <a:latin typeface="Calibri" charset="0"/>
                      </a:endParaRPr>
                    </a:p>
                  </a:txBody>
                  <a:tcPr marR="6350" marT="6350" marB="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Minimum</a:t>
                      </a:r>
                      <a:endParaRPr lang="en-US" sz="1600" b="1"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Maximum</a:t>
                      </a:r>
                      <a:endParaRPr lang="en-US" sz="1600" b="1" i="0" u="none" strike="noStrike" dirty="0">
                        <a:solidFill>
                          <a:srgbClr val="000000"/>
                        </a:solidFill>
                        <a:effectLst/>
                        <a:latin typeface="Calibri" charset="0"/>
                      </a:endParaRPr>
                    </a:p>
                  </a:txBody>
                  <a:tcPr marL="6350" marR="6350" marT="6350" marB="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6075">
                <a:tc>
                  <a:txBody>
                    <a:bodyPr/>
                    <a:lstStyle/>
                    <a:p>
                      <a:pPr algn="l" fontAlgn="b"/>
                      <a:r>
                        <a:rPr lang="en-US" sz="1600" u="none" strike="noStrike" dirty="0">
                          <a:effectLst/>
                        </a:rPr>
                        <a:t>Binding Energy Carbon</a:t>
                      </a:r>
                      <a:endParaRPr lang="en-US" sz="1600" b="0" i="0" u="none" strike="noStrike" dirty="0">
                        <a:solidFill>
                          <a:srgbClr val="000000"/>
                        </a:solidFill>
                        <a:effectLst/>
                        <a:latin typeface="Calibri" charset="0"/>
                      </a:endParaRPr>
                    </a:p>
                  </a:txBody>
                  <a:tcPr marR="6350" marT="6350" marB="0" anchor="ctr">
                    <a:lnL w="952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smtClean="0">
                          <a:solidFill>
                            <a:srgbClr val="000000"/>
                          </a:solidFill>
                          <a:effectLst/>
                          <a:latin typeface="Calibri" charset="0"/>
                        </a:rPr>
                        <a:t>-1.2</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smtClean="0">
                          <a:solidFill>
                            <a:srgbClr val="000000"/>
                          </a:solidFill>
                          <a:effectLst/>
                          <a:latin typeface="Calibri" charset="0"/>
                        </a:rPr>
                        <a:t>3.6</a:t>
                      </a:r>
                      <a:endParaRPr lang="mr-IN" sz="1600" b="0" i="0" u="none" strike="noStrike" dirty="0">
                        <a:solidFill>
                          <a:srgbClr val="000000"/>
                        </a:solidFill>
                        <a:effectLst/>
                        <a:latin typeface="Calibri" charset="0"/>
                      </a:endParaRPr>
                    </a:p>
                  </a:txBody>
                  <a:tcPr marL="6350" marR="6350" marT="6350" marB="0" anchor="ctr">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66075">
                <a:tc>
                  <a:txBody>
                    <a:bodyPr/>
                    <a:lstStyle/>
                    <a:p>
                      <a:pPr algn="l" fontAlgn="b"/>
                      <a:r>
                        <a:rPr lang="en-US" sz="1600" u="none" strike="noStrike" dirty="0">
                          <a:effectLst/>
                        </a:rPr>
                        <a:t>Primary Metal Loading</a:t>
                      </a:r>
                      <a:endParaRPr lang="en-US" sz="1600" b="0" i="0" u="none" strike="noStrike" dirty="0">
                        <a:solidFill>
                          <a:srgbClr val="000000"/>
                        </a:solidFill>
                        <a:effectLst/>
                        <a:latin typeface="Calibri" charset="0"/>
                      </a:endParaRPr>
                    </a:p>
                  </a:txBody>
                  <a:tcPr marR="6350" marT="6350" marB="0" anchor="ctr">
                    <a:lnL w="9525" cap="flat" cmpd="sng" algn="ctr">
                      <a:solidFill>
                        <a:schemeClr val="tx1"/>
                      </a:solidFill>
                      <a:prstDash val="solid"/>
                      <a:round/>
                      <a:headEnd type="none" w="med" len="med"/>
                      <a:tailEnd type="none" w="med" len="med"/>
                    </a:lnL>
                    <a:lnB w="12700" cmpd="sng">
                      <a:noFill/>
                    </a:lnB>
                    <a:noFill/>
                  </a:tcPr>
                </a:tc>
                <a:tc>
                  <a:txBody>
                    <a:bodyPr/>
                    <a:lstStyle/>
                    <a:p>
                      <a:pPr algn="ctr" fontAlgn="b"/>
                      <a:r>
                        <a:rPr lang="nb-NO" sz="1600" b="0" i="0" u="none" strike="noStrike" dirty="0" smtClean="0">
                          <a:solidFill>
                            <a:srgbClr val="000000"/>
                          </a:solidFill>
                          <a:effectLst/>
                          <a:latin typeface="Calibri" charset="0"/>
                        </a:rPr>
                        <a:t>-0.39</a:t>
                      </a:r>
                      <a:endParaRPr lang="nb-NO"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en-US" sz="1600" b="0" i="0" u="none" strike="noStrike" dirty="0" smtClean="0">
                          <a:solidFill>
                            <a:srgbClr val="000000"/>
                          </a:solidFill>
                          <a:effectLst/>
                          <a:latin typeface="Calibri" charset="0"/>
                        </a:rPr>
                        <a:t>8.9</a:t>
                      </a:r>
                      <a:endParaRPr lang="uk-UA" sz="1600" b="0" i="0" u="none" strike="noStrike" dirty="0">
                        <a:solidFill>
                          <a:srgbClr val="000000"/>
                        </a:solidFill>
                        <a:effectLst/>
                        <a:latin typeface="Calibri" charset="0"/>
                      </a:endParaRPr>
                    </a:p>
                  </a:txBody>
                  <a:tcPr marL="6350" marR="6350" marT="6350" marB="0" anchor="ctr">
                    <a:lnR w="9525" cap="flat" cmpd="sng" algn="ctr">
                      <a:solidFill>
                        <a:schemeClr val="tx1"/>
                      </a:solidFill>
                      <a:prstDash val="solid"/>
                      <a:round/>
                      <a:headEnd type="none" w="med" len="med"/>
                      <a:tailEnd type="none" w="med" len="med"/>
                    </a:lnR>
                    <a:lnB w="12700" cmpd="sng">
                      <a:noFill/>
                    </a:lnB>
                    <a:noFill/>
                  </a:tcPr>
                </a:tc>
              </a:tr>
              <a:tr h="266075">
                <a:tc>
                  <a:txBody>
                    <a:bodyPr/>
                    <a:lstStyle/>
                    <a:p>
                      <a:pPr algn="l" fontAlgn="b"/>
                      <a:r>
                        <a:rPr lang="en-US" sz="1600" u="none" strike="noStrike" dirty="0">
                          <a:effectLst/>
                        </a:rPr>
                        <a:t>Promoter Charge/Ionic Radius</a:t>
                      </a:r>
                      <a:endParaRPr lang="en-US" sz="1600" b="0" i="0" u="none" strike="noStrike" dirty="0">
                        <a:solidFill>
                          <a:srgbClr val="000000"/>
                        </a:solidFill>
                        <a:effectLst/>
                        <a:latin typeface="Calibri" charset="0"/>
                      </a:endParaRPr>
                    </a:p>
                  </a:txBody>
                  <a:tcPr marR="6350" marT="6350" marB="0" anchor="ctr">
                    <a:lnL w="9525" cap="flat" cmpd="sng" algn="ctr">
                      <a:solidFill>
                        <a:schemeClr val="tx1"/>
                      </a:solidFill>
                      <a:prstDash val="solid"/>
                      <a:round/>
                      <a:headEnd type="none" w="med" len="med"/>
                      <a:tailEnd type="none" w="med" len="med"/>
                    </a:lnL>
                    <a:lnT w="12700" cmpd="sng">
                      <a:noFill/>
                    </a:lnT>
                    <a:noFill/>
                  </a:tcPr>
                </a:tc>
                <a:tc>
                  <a:txBody>
                    <a:bodyPr/>
                    <a:lstStyle/>
                    <a:p>
                      <a:pPr algn="ctr" fontAlgn="b"/>
                      <a:r>
                        <a:rPr lang="en-US" sz="1600" b="0" i="0" u="none" strike="noStrike" dirty="0" smtClean="0">
                          <a:solidFill>
                            <a:srgbClr val="000000"/>
                          </a:solidFill>
                          <a:effectLst/>
                          <a:latin typeface="Calibri" charset="0"/>
                        </a:rPr>
                        <a:t>-0.85</a:t>
                      </a:r>
                      <a:endParaRPr lang="mr-IN" sz="1600" b="0" i="0" u="none" strike="noStrike" dirty="0">
                        <a:solidFill>
                          <a:srgbClr val="000000"/>
                        </a:solidFill>
                        <a:effectLst/>
                        <a:latin typeface="Calibri" charset="0"/>
                      </a:endParaRPr>
                    </a:p>
                  </a:txBody>
                  <a:tcPr marL="6350" marR="6350" marT="6350" marB="0" anchor="ctr">
                    <a:lnT w="12700" cmpd="sng">
                      <a:noFill/>
                    </a:lnT>
                    <a:noFill/>
                  </a:tcPr>
                </a:tc>
                <a:tc>
                  <a:txBody>
                    <a:bodyPr/>
                    <a:lstStyle/>
                    <a:p>
                      <a:pPr algn="ctr" fontAlgn="b"/>
                      <a:r>
                        <a:rPr lang="nb-NO" sz="1600" b="0" i="0" u="none" strike="noStrike" dirty="0" smtClean="0">
                          <a:solidFill>
                            <a:srgbClr val="000000"/>
                          </a:solidFill>
                          <a:effectLst/>
                          <a:latin typeface="Calibri" charset="0"/>
                        </a:rPr>
                        <a:t>3.4</a:t>
                      </a:r>
                      <a:endParaRPr lang="nb-NO" sz="1600" b="0" i="0" u="none" strike="noStrike" dirty="0">
                        <a:solidFill>
                          <a:srgbClr val="000000"/>
                        </a:solidFill>
                        <a:effectLst/>
                        <a:latin typeface="Calibri" charset="0"/>
                      </a:endParaRPr>
                    </a:p>
                  </a:txBody>
                  <a:tcPr marL="6350" marR="6350" marT="6350" marB="0" anchor="ctr">
                    <a:lnR w="9525" cap="flat" cmpd="sng" algn="ctr">
                      <a:solidFill>
                        <a:schemeClr val="tx1"/>
                      </a:solidFill>
                      <a:prstDash val="solid"/>
                      <a:round/>
                      <a:headEnd type="none" w="med" len="med"/>
                      <a:tailEnd type="none" w="med" len="med"/>
                    </a:lnR>
                    <a:lnT w="12700" cmpd="sng">
                      <a:noFill/>
                    </a:lnT>
                    <a:noFill/>
                  </a:tcPr>
                </a:tc>
              </a:tr>
              <a:tr h="266075">
                <a:tc>
                  <a:txBody>
                    <a:bodyPr/>
                    <a:lstStyle/>
                    <a:p>
                      <a:pPr algn="l" fontAlgn="b"/>
                      <a:r>
                        <a:rPr lang="en-US" sz="1600" u="none" strike="noStrike" dirty="0">
                          <a:effectLst/>
                        </a:rPr>
                        <a:t>Promoter Electronegativity</a:t>
                      </a:r>
                      <a:endParaRPr lang="en-US" sz="1600" b="0" i="0" u="none" strike="noStrike" dirty="0">
                        <a:solidFill>
                          <a:srgbClr val="000000"/>
                        </a:solidFill>
                        <a:effectLst/>
                        <a:latin typeface="Calibri" charset="0"/>
                      </a:endParaRPr>
                    </a:p>
                  </a:txBody>
                  <a:tcPr marR="6350" marT="6350" marB="0" anchor="ctr">
                    <a:lnL w="9525" cap="flat" cmpd="sng" algn="ctr">
                      <a:solidFill>
                        <a:schemeClr val="tx1"/>
                      </a:solidFill>
                      <a:prstDash val="solid"/>
                      <a:round/>
                      <a:headEnd type="none" w="med" len="med"/>
                      <a:tailEnd type="none" w="med" len="med"/>
                    </a:lnL>
                    <a:noFill/>
                  </a:tcPr>
                </a:tc>
                <a:tc>
                  <a:txBody>
                    <a:bodyPr/>
                    <a:lstStyle/>
                    <a:p>
                      <a:pPr algn="ctr" fontAlgn="b"/>
                      <a:r>
                        <a:rPr lang="fi-FI" sz="1600" b="0" i="0" u="none" strike="noStrike" dirty="0" smtClean="0">
                          <a:solidFill>
                            <a:srgbClr val="000000"/>
                          </a:solidFill>
                          <a:effectLst/>
                          <a:latin typeface="Calibri" charset="0"/>
                        </a:rPr>
                        <a:t>-1.2</a:t>
                      </a:r>
                      <a:endParaRPr lang="fi-FI"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nb-NO" sz="1600" b="0" i="0" u="none" strike="noStrike" dirty="0" smtClean="0">
                          <a:solidFill>
                            <a:srgbClr val="000000"/>
                          </a:solidFill>
                          <a:effectLst/>
                          <a:latin typeface="Calibri" charset="0"/>
                        </a:rPr>
                        <a:t>1.6</a:t>
                      </a:r>
                      <a:endParaRPr lang="nb-NO" sz="1600" b="0" i="0" u="none" strike="noStrike" dirty="0">
                        <a:solidFill>
                          <a:srgbClr val="000000"/>
                        </a:solidFill>
                        <a:effectLst/>
                        <a:latin typeface="Calibri" charset="0"/>
                      </a:endParaRPr>
                    </a:p>
                  </a:txBody>
                  <a:tcPr marL="6350" marR="6350" marT="6350" marB="0" anchor="ctr">
                    <a:lnR w="9525" cap="flat" cmpd="sng" algn="ctr">
                      <a:solidFill>
                        <a:schemeClr val="tx1"/>
                      </a:solidFill>
                      <a:prstDash val="solid"/>
                      <a:round/>
                      <a:headEnd type="none" w="med" len="med"/>
                      <a:tailEnd type="none" w="med" len="med"/>
                    </a:lnR>
                    <a:noFill/>
                  </a:tcPr>
                </a:tc>
              </a:tr>
              <a:tr h="266075">
                <a:tc>
                  <a:txBody>
                    <a:bodyPr/>
                    <a:lstStyle/>
                    <a:p>
                      <a:pPr algn="l" fontAlgn="b"/>
                      <a:r>
                        <a:rPr lang="en-US" sz="1600" u="none" strike="noStrike" dirty="0">
                          <a:effectLst/>
                        </a:rPr>
                        <a:t>Promoter Loading</a:t>
                      </a:r>
                      <a:endParaRPr lang="en-US" sz="1600" b="0" i="0" u="none" strike="noStrike" dirty="0">
                        <a:solidFill>
                          <a:srgbClr val="000000"/>
                        </a:solidFill>
                        <a:effectLst/>
                        <a:latin typeface="Calibri" charset="0"/>
                      </a:endParaRPr>
                    </a:p>
                  </a:txBody>
                  <a:tcPr marR="6350" marT="6350" marB="9144" anchor="ct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Calibri" charset="0"/>
                        </a:rPr>
                        <a:t>-0.61</a:t>
                      </a:r>
                      <a:endParaRPr lang="en-US" sz="1600" b="0" i="0" u="none" strike="noStrike" dirty="0">
                        <a:solidFill>
                          <a:srgbClr val="000000"/>
                        </a:solidFill>
                        <a:effectLst/>
                        <a:latin typeface="Calibri" charset="0"/>
                      </a:endParaRPr>
                    </a:p>
                  </a:txBody>
                  <a:tcPr marL="6350" marR="6350" marT="6350" marB="9144" anchor="ctr">
                    <a:lnB w="9525" cap="flat" cmpd="sng" algn="ctr">
                      <a:solidFill>
                        <a:schemeClr val="tx1"/>
                      </a:solidFill>
                      <a:prstDash val="solid"/>
                      <a:round/>
                      <a:headEnd type="none" w="med" len="med"/>
                      <a:tailEnd type="none" w="med" len="med"/>
                    </a:lnB>
                    <a:noFill/>
                  </a:tcPr>
                </a:tc>
                <a:tc>
                  <a:txBody>
                    <a:bodyPr/>
                    <a:lstStyle/>
                    <a:p>
                      <a:pPr algn="ctr" fontAlgn="b"/>
                      <a:r>
                        <a:rPr lang="is-IS" sz="1600" b="0" i="0" u="none" strike="noStrike" dirty="0" smtClean="0">
                          <a:solidFill>
                            <a:srgbClr val="000000"/>
                          </a:solidFill>
                          <a:effectLst/>
                          <a:latin typeface="Calibri" charset="0"/>
                        </a:rPr>
                        <a:t>3.2</a:t>
                      </a:r>
                      <a:endParaRPr lang="is-IS" sz="1600" b="0" i="0" u="none" strike="noStrike" dirty="0">
                        <a:solidFill>
                          <a:srgbClr val="000000"/>
                        </a:solidFill>
                        <a:effectLst/>
                        <a:latin typeface="Calibri" charset="0"/>
                      </a:endParaRPr>
                    </a:p>
                  </a:txBody>
                  <a:tcPr marL="6350" marR="6350" marT="6350" marB="9144" anchor="ctr">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4070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Slide Number Placeholder 2"/>
          <p:cNvSpPr>
            <a:spLocks noGrp="1"/>
          </p:cNvSpPr>
          <p:nvPr>
            <p:ph type="sldNum" sz="quarter" idx="12"/>
          </p:nvPr>
        </p:nvSpPr>
        <p:spPr>
          <a:xfrm>
            <a:off x="9229725" y="6335713"/>
            <a:ext cx="2743200" cy="365125"/>
          </a:xfrm>
        </p:spPr>
        <p:txBody>
          <a:bodyPr/>
          <a:lstStyle/>
          <a:p>
            <a:fld id="{7FE02735-D6C4-9143-AA7B-CB735DC88641}" type="slidenum">
              <a:rPr lang="en-US" smtClean="0"/>
              <a:t>42</a:t>
            </a:fld>
            <a:endParaRPr lang="en-US"/>
          </a:p>
        </p:txBody>
      </p:sp>
      <p:sp>
        <p:nvSpPr>
          <p:cNvPr id="4" name="TextBox 3"/>
          <p:cNvSpPr txBox="1"/>
          <p:nvPr/>
        </p:nvSpPr>
        <p:spPr>
          <a:xfrm>
            <a:off x="838200" y="1851102"/>
            <a:ext cx="8324202" cy="2031325"/>
          </a:xfrm>
          <a:prstGeom prst="rect">
            <a:avLst/>
          </a:prstGeom>
          <a:noFill/>
        </p:spPr>
        <p:txBody>
          <a:bodyPr wrap="none" rtlCol="0">
            <a:spAutoFit/>
          </a:bodyPr>
          <a:lstStyle/>
          <a:p>
            <a:r>
              <a:rPr lang="en-US" dirty="0" smtClean="0"/>
              <a:t>UW 2020 Funding</a:t>
            </a:r>
          </a:p>
          <a:p>
            <a:endParaRPr lang="en-US" dirty="0"/>
          </a:p>
          <a:p>
            <a:r>
              <a:rPr lang="en-US" dirty="0" smtClean="0"/>
              <a:t>Prof. </a:t>
            </a:r>
            <a:r>
              <a:rPr lang="en-US" dirty="0" err="1" smtClean="0"/>
              <a:t>Dumesic</a:t>
            </a:r>
            <a:r>
              <a:rPr lang="en-US" dirty="0" smtClean="0"/>
              <a:t> and Prof. Huber for their guidance on the catalysis portion of this project</a:t>
            </a:r>
          </a:p>
          <a:p>
            <a:endParaRPr lang="en-US" dirty="0"/>
          </a:p>
          <a:p>
            <a:r>
              <a:rPr lang="en-US" dirty="0" smtClean="0"/>
              <a:t>Prof. Zavala &amp; Post Doc. </a:t>
            </a:r>
            <a:r>
              <a:rPr lang="en-US" dirty="0" err="1" smtClean="0"/>
              <a:t>Yankai</a:t>
            </a:r>
            <a:r>
              <a:rPr lang="en-US" dirty="0" smtClean="0"/>
              <a:t> for their assistance with the machine-learning portion</a:t>
            </a:r>
          </a:p>
          <a:p>
            <a:endParaRPr lang="en-US" dirty="0"/>
          </a:p>
          <a:p>
            <a:r>
              <a:rPr lang="en-US" dirty="0" smtClean="0"/>
              <a:t>Prof. </a:t>
            </a:r>
            <a:r>
              <a:rPr lang="en-US" dirty="0" err="1" smtClean="0"/>
              <a:t>Maravelias</a:t>
            </a:r>
            <a:r>
              <a:rPr lang="en-US" dirty="0" smtClean="0"/>
              <a:t> for participating on my examination committee</a:t>
            </a:r>
            <a:endParaRPr lang="en-US" dirty="0"/>
          </a:p>
        </p:txBody>
      </p:sp>
      <p:sp>
        <p:nvSpPr>
          <p:cNvPr id="5" name="TextBox 4"/>
          <p:cNvSpPr txBox="1"/>
          <p:nvPr/>
        </p:nvSpPr>
        <p:spPr>
          <a:xfrm>
            <a:off x="4954630" y="5341434"/>
            <a:ext cx="2348971" cy="715089"/>
          </a:xfrm>
          <a:prstGeom prst="roundRect">
            <a:avLst/>
          </a:prstGeom>
          <a:noFill/>
          <a:ln w="38100">
            <a:solidFill>
              <a:srgbClr val="C00000"/>
            </a:solidFill>
          </a:ln>
        </p:spPr>
        <p:txBody>
          <a:bodyPr wrap="none" rtlCol="0">
            <a:spAutoFit/>
          </a:bodyPr>
          <a:lstStyle/>
          <a:p>
            <a:r>
              <a:rPr lang="en-US" sz="3600" smtClean="0"/>
              <a:t>Questions?</a:t>
            </a:r>
            <a:endParaRPr lang="en-US" sz="3600"/>
          </a:p>
        </p:txBody>
      </p:sp>
      <p:sp>
        <p:nvSpPr>
          <p:cNvPr id="6" name="Rectangle 5"/>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149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Extra Slides</a:t>
            </a:r>
            <a:endParaRPr lang="en-US" dirty="0"/>
          </a:p>
        </p:txBody>
      </p:sp>
      <p:sp>
        <p:nvSpPr>
          <p:cNvPr id="3" name="Slide Number Placeholder 2"/>
          <p:cNvSpPr>
            <a:spLocks noGrp="1"/>
          </p:cNvSpPr>
          <p:nvPr>
            <p:ph type="sldNum" sz="quarter" idx="12"/>
          </p:nvPr>
        </p:nvSpPr>
        <p:spPr/>
        <p:txBody>
          <a:bodyPr/>
          <a:lstStyle/>
          <a:p>
            <a:fld id="{7FE02735-D6C4-9143-AA7B-CB735DC88641}" type="slidenum">
              <a:rPr lang="en-US" smtClean="0"/>
              <a:t>43</a:t>
            </a:fld>
            <a:endParaRPr lang="en-US"/>
          </a:p>
        </p:txBody>
      </p:sp>
    </p:spTree>
    <p:extLst>
      <p:ext uri="{BB962C8B-B14F-4D97-AF65-F5344CB8AC3E}">
        <p14:creationId xmlns:p14="http://schemas.microsoft.com/office/powerpoint/2010/main" val="4218305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Normalization</a:t>
            </a:r>
            <a:endParaRPr lang="en-US" dirty="0"/>
          </a:p>
        </p:txBody>
      </p:sp>
      <p:sp>
        <p:nvSpPr>
          <p:cNvPr id="6" name="Slide Number Placeholder 5"/>
          <p:cNvSpPr>
            <a:spLocks noGrp="1"/>
          </p:cNvSpPr>
          <p:nvPr>
            <p:ph type="sldNum" sz="quarter" idx="12"/>
          </p:nvPr>
        </p:nvSpPr>
        <p:spPr>
          <a:xfrm>
            <a:off x="11420475" y="6325395"/>
            <a:ext cx="552450" cy="365125"/>
          </a:xfrm>
        </p:spPr>
        <p:txBody>
          <a:bodyPr/>
          <a:lstStyle/>
          <a:p>
            <a:fld id="{7FE02735-D6C4-9143-AA7B-CB735DC88641}" type="slidenum">
              <a:rPr lang="en-US" smtClean="0"/>
              <a:t>44</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9250429" y="638606"/>
                <a:ext cx="1383159" cy="511550"/>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r>
                        <a:rPr lang="en-US" b="0" i="1" smtClean="0">
                          <a:latin typeface="Cambria Math" charset="0"/>
                        </a:rPr>
                        <m:t>=</m:t>
                      </m:r>
                      <m:f>
                        <m:fPr>
                          <m:ctrlPr>
                            <a:rPr lang="en-US" b="0" i="1" smtClean="0">
                              <a:latin typeface="Cambria Math" charset="0"/>
                              <a:ea typeface="Cambria Math" charset="0"/>
                              <a:cs typeface="Cambria Math" charset="0"/>
                            </a:rPr>
                          </m:ctrlPr>
                        </m:fPr>
                        <m:num>
                          <m:r>
                            <a:rPr lang="en-US" i="1">
                              <a:latin typeface="Cambria Math" charset="0"/>
                            </a:rPr>
                            <m:t>𝑥</m:t>
                          </m:r>
                          <m:r>
                            <a:rPr lang="en-US" i="1">
                              <a:latin typeface="Cambria Math" charset="0"/>
                            </a:rPr>
                            <m:t> − </m:t>
                          </m:r>
                          <m:acc>
                            <m:accPr>
                              <m:chr m:val="̅"/>
                              <m:ctrlPr>
                                <a:rPr lang="en-US" i="1">
                                  <a:latin typeface="Cambria Math" charset="0"/>
                                </a:rPr>
                              </m:ctrlPr>
                            </m:accPr>
                            <m:e>
                              <m:r>
                                <a:rPr lang="en-US" i="1">
                                  <a:latin typeface="Cambria Math" charset="0"/>
                                </a:rPr>
                                <m:t>𝑥</m:t>
                              </m:r>
                            </m:e>
                          </m:acc>
                        </m:num>
                        <m:den>
                          <m:r>
                            <m:rPr>
                              <m:sty m:val="p"/>
                            </m:rPr>
                            <a:rPr lang="el-GR" b="0" i="1" smtClean="0">
                              <a:latin typeface="Cambria Math" charset="0"/>
                              <a:ea typeface="Cambria Math" charset="0"/>
                              <a:cs typeface="Cambria Math" charset="0"/>
                            </a:rPr>
                            <m:t>σ</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250429" y="638606"/>
                <a:ext cx="1383159" cy="511550"/>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627797" y="285238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graphicFrame>
            <p:nvGraphicFramePr>
              <p:cNvPr id="19" name="Table 18"/>
              <p:cNvGraphicFramePr>
                <a:graphicFrameLocks noGrp="1"/>
              </p:cNvGraphicFramePr>
              <p:nvPr>
                <p:extLst>
                  <p:ext uri="{D42A27DB-BD31-4B8C-83A1-F6EECF244321}">
                    <p14:modId xmlns:p14="http://schemas.microsoft.com/office/powerpoint/2010/main" val="953818621"/>
                  </p:ext>
                </p:extLst>
              </p:nvPr>
            </p:nvGraphicFramePr>
            <p:xfrm>
              <a:off x="6813755" y="1389307"/>
              <a:ext cx="5140850" cy="5101467"/>
            </p:xfrm>
            <a:graphic>
              <a:graphicData uri="http://schemas.openxmlformats.org/drawingml/2006/table">
                <a:tbl>
                  <a:tblPr>
                    <a:tableStyleId>{5C22544A-7EE6-4342-B048-85BDC9FD1C3A}</a:tableStyleId>
                  </a:tblPr>
                  <a:tblGrid>
                    <a:gridCol w="2566219"/>
                    <a:gridCol w="752168"/>
                    <a:gridCol w="589935"/>
                    <a:gridCol w="770105"/>
                    <a:gridCol w="462423"/>
                  </a:tblGrid>
                  <a:tr h="512482">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1400" b="1" i="1" u="none" strike="noStrike" smtClean="0">
                                        <a:solidFill>
                                          <a:srgbClr val="000000"/>
                                        </a:solidFill>
                                        <a:effectLst/>
                                        <a:latin typeface="Cambria Math" charset="0"/>
                                      </a:rPr>
                                    </m:ctrlPr>
                                  </m:accPr>
                                  <m:e>
                                    <m:r>
                                      <a:rPr lang="en-US" sz="1400" b="1" i="1" u="none" strike="noStrike" smtClean="0">
                                        <a:solidFill>
                                          <a:srgbClr val="000000"/>
                                        </a:solidFill>
                                        <a:effectLst/>
                                        <a:latin typeface="Cambria Math" charset="0"/>
                                      </a:rPr>
                                      <m:t>𝒙</m:t>
                                    </m:r>
                                  </m:e>
                                </m:acc>
                              </m:oMath>
                            </m:oMathPara>
                          </a14:m>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14:m>
                            <m:oMathPara xmlns:m="http://schemas.openxmlformats.org/officeDocument/2006/math">
                              <m:oMathParaPr>
                                <m:jc m:val="centerGroup"/>
                              </m:oMathParaPr>
                              <m:oMath xmlns:m="http://schemas.openxmlformats.org/officeDocument/2006/math">
                                <m:r>
                                  <a:rPr lang="en-US" sz="1400" b="1" i="1" u="none" strike="noStrike" smtClean="0">
                                    <a:solidFill>
                                      <a:srgbClr val="000000"/>
                                    </a:solidFill>
                                    <a:effectLst/>
                                    <a:latin typeface="Cambria Math" charset="0"/>
                                    <a:ea typeface="Cambria Math" charset="0"/>
                                    <a:cs typeface="Cambria Math" charset="0"/>
                                  </a:rPr>
                                  <m:t>𝝈</m:t>
                                </m:r>
                              </m:oMath>
                            </m:oMathPara>
                          </a14:m>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r>
                  <a:tr h="2770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-1.2</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3.6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smtClean="0">
                              <a:solidFill>
                                <a:srgbClr val="000000"/>
                              </a:solidFill>
                              <a:effectLst/>
                              <a:latin typeface="Calibri" charset="0"/>
                            </a:rPr>
                            <a:t>2.2 E-13</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r>
                  <a:tr h="277061">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nb-NO" sz="1400" b="0" i="0" u="none" strike="noStrike" dirty="0" smtClean="0">
                              <a:solidFill>
                                <a:srgbClr val="000000"/>
                              </a:solidFill>
                              <a:effectLst/>
                              <a:latin typeface="Calibri" charset="0"/>
                            </a:rPr>
                            <a:t>-0.39</a:t>
                          </a:r>
                          <a:endParaRPr lang="nb-NO"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8.9</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-6.2 E-15</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r>
                  <a:tr h="2770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en-US" sz="1400" b="0" i="0" u="none" strike="noStrike" dirty="0" smtClean="0">
                              <a:solidFill>
                                <a:srgbClr val="000000"/>
                              </a:solidFill>
                              <a:effectLst/>
                              <a:latin typeface="Calibri" charset="0"/>
                            </a:rPr>
                            <a:t>-0.85</a:t>
                          </a:r>
                          <a:endParaRPr lang="mr-IN"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3.4</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7.2 E-15</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r>
                  <a:tr h="2770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fi-FI" sz="1400" b="0" i="0" u="none" strike="noStrike" dirty="0" smtClean="0">
                              <a:solidFill>
                                <a:srgbClr val="000000"/>
                              </a:solidFill>
                              <a:effectLst/>
                              <a:latin typeface="Calibri" charset="0"/>
                            </a:rPr>
                            <a:t>-1.2</a:t>
                          </a:r>
                          <a:endParaRPr lang="fi-FI"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1.6</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1.4 E-14</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-0.61</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3.2</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1.1 E-15</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b="0" i="0" u="none" strike="noStrike" dirty="0" smtClean="0">
                              <a:solidFill>
                                <a:srgbClr val="000000"/>
                              </a:solidFill>
                              <a:effectLst/>
                              <a:latin typeface="Calibri" charset="0"/>
                            </a:rPr>
                            <a:t>-1.7</a:t>
                          </a:r>
                          <a:endParaRPr lang="hr-HR"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3.0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-2.1 E-13</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-3.2</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2.6</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1.5 E-13</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r>
                  <a:tr h="277061">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1.9</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smtClean="0">
                              <a:solidFill>
                                <a:srgbClr val="000000"/>
                              </a:solidFill>
                              <a:effectLst/>
                              <a:latin typeface="Calibri" charset="0"/>
                            </a:rPr>
                            <a:t>-1.3 E-15</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r>
                  <a:tr h="2770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-0.92</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4.8</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2.3 E-16</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r>
                  <a:tr h="277061">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-2.4</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1.7</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-2.9 E-13</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r>
                  <a:tr h="277061">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-0.75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2.3</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2.7 E-15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CO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-1.9</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3.6</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smtClean="0">
                              <a:solidFill>
                                <a:srgbClr val="000000"/>
                              </a:solidFill>
                              <a:effectLst/>
                              <a:latin typeface="Calibri" charset="0"/>
                            </a:rPr>
                            <a:t>8.2 E-15</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3.6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7.0 E-16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-0.66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2.9</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smtClean="0">
                              <a:solidFill>
                                <a:srgbClr val="000000"/>
                              </a:solidFill>
                              <a:effectLst/>
                              <a:latin typeface="Calibri" charset="0"/>
                            </a:rPr>
                            <a:t>2.4 E-15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-0.80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9.6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1.2 E-15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-9.9</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5.5</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smtClean="0">
                              <a:solidFill>
                                <a:srgbClr val="000000"/>
                              </a:solidFill>
                              <a:effectLst/>
                              <a:latin typeface="Calibri" charset="0"/>
                            </a:rPr>
                            <a:t>-9.1 E-15</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bl>
              </a:graphicData>
            </a:graphic>
          </p:graphicFrame>
        </mc:Choice>
        <mc:Fallback xmlns="">
          <p:graphicFrame>
            <p:nvGraphicFramePr>
              <p:cNvPr id="19" name="Table 18"/>
              <p:cNvGraphicFramePr>
                <a:graphicFrameLocks noGrp="1"/>
              </p:cNvGraphicFramePr>
              <p:nvPr>
                <p:extLst>
                  <p:ext uri="{D42A27DB-BD31-4B8C-83A1-F6EECF244321}">
                    <p14:modId xmlns:p14="http://schemas.microsoft.com/office/powerpoint/2010/main" val="953818621"/>
                  </p:ext>
                </p:extLst>
              </p:nvPr>
            </p:nvGraphicFramePr>
            <p:xfrm>
              <a:off x="6813755" y="1389307"/>
              <a:ext cx="5140850" cy="5101467"/>
            </p:xfrm>
            <a:graphic>
              <a:graphicData uri="http://schemas.openxmlformats.org/drawingml/2006/table">
                <a:tbl>
                  <a:tblPr>
                    <a:tableStyleId>{5C22544A-7EE6-4342-B048-85BDC9FD1C3A}</a:tableStyleId>
                  </a:tblPr>
                  <a:tblGrid>
                    <a:gridCol w="2566219"/>
                    <a:gridCol w="752168"/>
                    <a:gridCol w="589935"/>
                    <a:gridCol w="770105"/>
                    <a:gridCol w="462423"/>
                  </a:tblGrid>
                  <a:tr h="512482">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350" marR="6350" marT="6350" marB="0" anchor="ctr">
                        <a:lnB w="12700" cap="flat" cmpd="sng" algn="ctr">
                          <a:solidFill>
                            <a:schemeClr val="tx1"/>
                          </a:solidFill>
                          <a:prstDash val="solid"/>
                          <a:round/>
                          <a:headEnd type="none" w="med" len="med"/>
                          <a:tailEnd type="none" w="med" len="med"/>
                        </a:lnB>
                        <a:blipFill rotWithShape="0">
                          <a:blip r:embed="rId4"/>
                          <a:stretch>
                            <a:fillRect l="-506299" t="-1190" r="-61417" b="-913095"/>
                          </a:stretch>
                        </a:blipFill>
                      </a:tcPr>
                    </a:tc>
                    <a:tc>
                      <a:txBody>
                        <a:bodyPr/>
                        <a:lstStyle/>
                        <a:p>
                          <a:endParaRPr lang="en-US"/>
                        </a:p>
                      </a:txBody>
                      <a:tcPr marL="6350" marR="6350" marT="6350" marB="0" anchor="ctr">
                        <a:lnB w="12700" cap="flat" cmpd="sng" algn="ctr">
                          <a:solidFill>
                            <a:schemeClr val="tx1"/>
                          </a:solidFill>
                          <a:prstDash val="solid"/>
                          <a:round/>
                          <a:headEnd type="none" w="med" len="med"/>
                          <a:tailEnd type="none" w="med" len="med"/>
                        </a:lnB>
                        <a:blipFill rotWithShape="0">
                          <a:blip r:embed="rId4"/>
                          <a:stretch>
                            <a:fillRect l="-1013158" t="-1190" r="-2632" b="-913095"/>
                          </a:stretch>
                        </a:blipFill>
                      </a:tcPr>
                    </a:tc>
                  </a:tr>
                  <a:tr h="277061">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-1.2</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3.6</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smtClean="0">
                              <a:solidFill>
                                <a:srgbClr val="000000"/>
                              </a:solidFill>
                              <a:effectLst/>
                              <a:latin typeface="Calibri" charset="0"/>
                            </a:rPr>
                            <a:t>2.2 E-13</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mr-IN"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solidFill>
                          <a:schemeClr val="bg1"/>
                        </a:solidFill>
                      </a:tcPr>
                    </a:tc>
                  </a:tr>
                  <a:tr h="277061">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nb-NO" sz="1400" b="0" i="0" u="none" strike="noStrike" dirty="0" smtClean="0">
                              <a:solidFill>
                                <a:srgbClr val="000000"/>
                              </a:solidFill>
                              <a:effectLst/>
                              <a:latin typeface="Calibri" charset="0"/>
                            </a:rPr>
                            <a:t>-0.39</a:t>
                          </a:r>
                          <a:endParaRPr lang="nb-NO"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8.9</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-6.2 E-15</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uk-UA" sz="1400" b="0" i="0" u="none" strike="noStrike" dirty="0">
                            <a:solidFill>
                              <a:srgbClr val="000000"/>
                            </a:solidFill>
                            <a:effectLst/>
                            <a:latin typeface="Calibri" charset="0"/>
                          </a:endParaRPr>
                        </a:p>
                      </a:txBody>
                      <a:tcPr marL="6350" marR="6350" marT="6350" marB="0" anchor="ctr">
                        <a:lnB w="12700" cmpd="sng">
                          <a:noFill/>
                        </a:lnB>
                        <a:solidFill>
                          <a:schemeClr val="bg1"/>
                        </a:solidFill>
                      </a:tcPr>
                    </a:tc>
                  </a:tr>
                  <a:tr h="277061">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en-US" sz="1400" b="0" i="0" u="none" strike="noStrike" dirty="0" smtClean="0">
                              <a:solidFill>
                                <a:srgbClr val="000000"/>
                              </a:solidFill>
                              <a:effectLst/>
                              <a:latin typeface="Calibri" charset="0"/>
                            </a:rPr>
                            <a:t>-0.85</a:t>
                          </a:r>
                          <a:endParaRPr lang="mr-IN"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3.4</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7.2 E-15</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lnT w="12700" cmpd="sng">
                          <a:noFill/>
                        </a:lnT>
                        <a:solidFill>
                          <a:schemeClr val="bg1"/>
                        </a:solidFill>
                      </a:tcPr>
                    </a:tc>
                  </a:tr>
                  <a:tr h="277061">
                    <a:tc>
                      <a:txBody>
                        <a:bodyPr/>
                        <a:lstStyle/>
                        <a:p>
                          <a:pPr algn="l" fontAlgn="b"/>
                          <a:r>
                            <a:rPr lang="en-US" sz="1400" u="none" strike="noStrike" dirty="0">
                              <a:effectLst/>
                            </a:rPr>
                            <a:t>Promoter Electronegativity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fi-FI" sz="1400" b="0" i="0" u="none" strike="noStrike" dirty="0" smtClean="0">
                              <a:solidFill>
                                <a:srgbClr val="000000"/>
                              </a:solidFill>
                              <a:effectLst/>
                              <a:latin typeface="Calibri" charset="0"/>
                            </a:rPr>
                            <a:t>-1.2</a:t>
                          </a:r>
                          <a:endParaRPr lang="fi-FI"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1.6</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1.4 E-14</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-0.61</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3.2</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1.1 E-15</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433070">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b="0" i="0" u="none" strike="noStrike" dirty="0" smtClean="0">
                              <a:solidFill>
                                <a:srgbClr val="000000"/>
                              </a:solidFill>
                              <a:effectLst/>
                              <a:latin typeface="Calibri" charset="0"/>
                            </a:rPr>
                            <a:t>-1.7</a:t>
                          </a:r>
                          <a:endParaRPr lang="hr-HR"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3.0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-2.1 E-13</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-3.2</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2.6</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1.5 E-13</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r>
                  <a:tr h="277061">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1.9</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smtClean="0">
                              <a:solidFill>
                                <a:srgbClr val="000000"/>
                              </a:solidFill>
                              <a:effectLst/>
                              <a:latin typeface="Calibri" charset="0"/>
                            </a:rPr>
                            <a:t>-1.3 E-15</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r>
                  <a:tr h="277061">
                    <a:tc>
                      <a:txBody>
                        <a:bodyPr/>
                        <a:lstStyle/>
                        <a:p>
                          <a:pPr algn="l" fontAlgn="b"/>
                          <a:r>
                            <a:rPr lang="en-US" sz="1400" u="none" strike="noStrike">
                              <a:effectLst/>
                            </a:rPr>
                            <a:t>Calcination Time</a:t>
                          </a:r>
                          <a:endParaRPr lang="en-US" sz="1400" b="0" i="0" u="none" strike="noStrike">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-0.92</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4.8</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2.3 E-16</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lnB w="12700" cap="flat" cmpd="sng" algn="ctr">
                          <a:solidFill>
                            <a:schemeClr val="tx1"/>
                          </a:solidFill>
                          <a:prstDash val="sysDot"/>
                          <a:round/>
                          <a:headEnd type="none" w="med" len="med"/>
                          <a:tailEnd type="none" w="med" len="med"/>
                        </a:lnB>
                        <a:solidFill>
                          <a:schemeClr val="bg1"/>
                        </a:solidFill>
                      </a:tcPr>
                    </a:tc>
                  </a:tr>
                  <a:tr h="277061">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-2.4</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1.7</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-2.9 E-13</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ysDot"/>
                          <a:round/>
                          <a:headEnd type="none" w="med" len="med"/>
                          <a:tailEnd type="none" w="med" len="med"/>
                        </a:lnT>
                        <a:solidFill>
                          <a:schemeClr val="bg1"/>
                        </a:solidFill>
                      </a:tcPr>
                    </a:tc>
                  </a:tr>
                  <a:tr h="277061">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-0.75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2.3</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2.7 E-15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CO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-1.9</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3.6</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smtClean="0">
                              <a:solidFill>
                                <a:srgbClr val="000000"/>
                              </a:solidFill>
                              <a:effectLst/>
                              <a:latin typeface="Calibri" charset="0"/>
                            </a:rPr>
                            <a:t>8.2 E-15</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b="0" i="0" u="none" strike="noStrike" dirty="0" smtClean="0">
                              <a:solidFill>
                                <a:srgbClr val="000000"/>
                              </a:solidFill>
                              <a:effectLst/>
                              <a:latin typeface="Calibri" charset="0"/>
                            </a:rPr>
                            <a:t>-1.1</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3.6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7.0 E-16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-0.66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2.9</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smtClean="0">
                              <a:solidFill>
                                <a:srgbClr val="000000"/>
                              </a:solidFill>
                              <a:effectLst/>
                              <a:latin typeface="Calibri" charset="0"/>
                            </a:rPr>
                            <a:t>2.4 E-15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-0.80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9.6</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1.2 E-15</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6350" marR="6350" marT="6350" marB="0" anchor="ctr">
                        <a:solidFill>
                          <a:schemeClr val="bg1"/>
                        </a:solidFill>
                      </a:tcPr>
                    </a:tc>
                  </a:tr>
                  <a:tr h="277061">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-9.9</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5.5</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smtClean="0">
                              <a:solidFill>
                                <a:srgbClr val="000000"/>
                              </a:solidFill>
                              <a:effectLst/>
                              <a:latin typeface="Calibri" charset="0"/>
                            </a:rPr>
                            <a:t>-9.1 E-15</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b="0" i="0" u="none" strike="noStrike" dirty="0" smtClean="0">
                              <a:solidFill>
                                <a:srgbClr val="000000"/>
                              </a:solidFill>
                              <a:effectLst/>
                              <a:latin typeface="Calibri" charset="0"/>
                            </a:rPr>
                            <a:t>1</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90976159"/>
                  </p:ext>
                </p:extLst>
              </p:nvPr>
            </p:nvGraphicFramePr>
            <p:xfrm>
              <a:off x="636198" y="1626097"/>
              <a:ext cx="5653945" cy="4929269"/>
            </p:xfrm>
            <a:graphic>
              <a:graphicData uri="http://schemas.openxmlformats.org/drawingml/2006/table">
                <a:tbl>
                  <a:tblPr>
                    <a:tableStyleId>{5C22544A-7EE6-4342-B048-85BDC9FD1C3A}</a:tableStyleId>
                  </a:tblPr>
                  <a:tblGrid>
                    <a:gridCol w="2785602"/>
                    <a:gridCol w="781664"/>
                    <a:gridCol w="766916"/>
                    <a:gridCol w="678426"/>
                    <a:gridCol w="641337"/>
                  </a:tblGrid>
                  <a:tr h="289957">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1400" b="1" i="1" u="none" strike="noStrike" smtClean="0">
                                        <a:solidFill>
                                          <a:srgbClr val="000000"/>
                                        </a:solidFill>
                                        <a:effectLst/>
                                        <a:latin typeface="Cambria Math" charset="0"/>
                                      </a:rPr>
                                    </m:ctrlPr>
                                  </m:accPr>
                                  <m:e>
                                    <m:r>
                                      <a:rPr lang="en-US" sz="1400" b="1" i="1" u="none" strike="noStrike" smtClean="0">
                                        <a:solidFill>
                                          <a:srgbClr val="000000"/>
                                        </a:solidFill>
                                        <a:effectLst/>
                                        <a:latin typeface="Cambria Math" charset="0"/>
                                      </a:rPr>
                                      <m:t>𝒙</m:t>
                                    </m:r>
                                  </m:e>
                                </m:acc>
                              </m:oMath>
                            </m:oMathPara>
                          </a14:m>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14:m>
                            <m:oMathPara xmlns:m="http://schemas.openxmlformats.org/officeDocument/2006/math">
                              <m:oMathParaPr>
                                <m:jc m:val="centerGroup"/>
                              </m:oMathParaPr>
                              <m:oMath xmlns:m="http://schemas.openxmlformats.org/officeDocument/2006/math">
                                <m:r>
                                  <a:rPr lang="en-US" sz="1400" b="1" i="1" u="none" strike="noStrike" smtClean="0">
                                    <a:solidFill>
                                      <a:srgbClr val="000000"/>
                                    </a:solidFill>
                                    <a:effectLst/>
                                    <a:latin typeface="Cambria Math" charset="0"/>
                                    <a:ea typeface="Cambria Math" charset="0"/>
                                    <a:cs typeface="Cambria Math" charset="0"/>
                                  </a:rPr>
                                  <m:t>𝝈</m:t>
                                </m:r>
                              </m:oMath>
                            </m:oMathPara>
                          </a14:m>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r>
                  <a:tr h="289957">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chemeClr val="dk1"/>
                              </a:solidFill>
                              <a:effectLst/>
                              <a:latin typeface="+mn-lt"/>
                            </a:rPr>
                            <a:t>-6.46</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u="none" strike="noStrike" dirty="0" smtClean="0">
                              <a:effectLst/>
                            </a:rPr>
                            <a:t>-3.06</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u="none" strike="noStrike" dirty="0" smtClean="0">
                              <a:effectLst/>
                            </a:rPr>
                            <a:t>-5.61</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nb-NO" sz="1400" u="none" strike="noStrike" dirty="0">
                              <a:effectLst/>
                            </a:rPr>
                            <a:t>0.71</a:t>
                          </a:r>
                          <a:endParaRPr lang="nb-NO"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r>
                  <a:tr h="289957">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0.10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uk-UA" sz="1400" u="none" strike="noStrike" dirty="0">
                              <a:effectLst/>
                            </a:rPr>
                            <a:t>39.80</a:t>
                          </a:r>
                          <a:endParaRPr lang="uk-UA"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1.78</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4.29</a:t>
                          </a:r>
                          <a:endParaRPr lang="hr-HR"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1.52</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0.31</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a:effectLst/>
                            </a:rPr>
                            <a:t>Promoter Electronegativity</a:t>
                          </a:r>
                          <a:endParaRPr lang="en-U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1.91</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0.82</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0.69</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20.00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3.21</a:t>
                          </a:r>
                          <a:endParaRPr lang="hr-HR"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5.25</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ru-RU" sz="1400" u="none" strike="noStrike">
                              <a:effectLst/>
                            </a:rPr>
                            <a:t>534</a:t>
                          </a:r>
                          <a:endParaRPr lang="ru-RU"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fi-FI" sz="1400" u="none" strike="noStrike">
                              <a:effectLst/>
                            </a:rPr>
                            <a:t>787</a:t>
                          </a:r>
                          <a:endParaRPr lang="fi-FI"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dirty="0">
                              <a:effectLst/>
                            </a:rPr>
                            <a:t>626</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u="none" strike="noStrike">
                              <a:effectLst/>
                            </a:rPr>
                            <a:t>53</a:t>
                          </a:r>
                          <a:endParaRPr lang="en-US"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1.10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1.90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1.54</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0.14</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r>
                  <a:tr h="289957">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25</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en-US" sz="1400" u="none" strike="noStrike" dirty="0">
                              <a:effectLst/>
                            </a:rPr>
                            <a:t>650</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dirty="0">
                              <a:effectLst/>
                            </a:rPr>
                            <a:t>253</a:t>
                          </a:r>
                          <a:endParaRPr lang="is-I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cs-CZ" sz="1400" u="none" strike="noStrike" dirty="0">
                              <a:effectLst/>
                            </a:rPr>
                            <a:t>214</a:t>
                          </a:r>
                          <a:endParaRPr lang="cs-CZ"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r>
                  <a:tr h="289957">
                    <a:tc>
                      <a:txBody>
                        <a:bodyPr/>
                        <a:lstStyle/>
                        <a:p>
                          <a:pPr algn="l" fontAlgn="b"/>
                          <a:r>
                            <a:rPr lang="en-US" sz="1400" u="none" strike="noStrike" dirty="0">
                              <a:effectLst/>
                            </a:rPr>
                            <a:t>Calcination Time</a:t>
                          </a:r>
                          <a:endParaRPr lang="en-US"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10.00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1.61</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1.75</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r>
                  <a:tr h="289957">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423</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623</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en-US" sz="1400" u="none" strike="noStrike">
                              <a:effectLst/>
                            </a:rPr>
                            <a:t>540</a:t>
                          </a:r>
                          <a:endParaRPr lang="en-U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cs-CZ" sz="1400" u="none" strike="noStrike" dirty="0">
                              <a:effectLst/>
                            </a:rPr>
                            <a:t>49</a:t>
                          </a:r>
                          <a:endParaRPr lang="cs-CZ"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r>
                  <a:tr h="289957">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60.00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14.58</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19.56</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CO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0.20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12.00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4.25</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2.16</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2.00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60.00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16.04</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12.22</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15.00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2.80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4.24</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0.80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u="none" strike="noStrike">
                              <a:effectLst/>
                            </a:rPr>
                            <a:t>4314</a:t>
                          </a:r>
                          <a:endParaRPr lang="en-U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a:effectLst/>
                            </a:rPr>
                            <a:t>178</a:t>
                          </a:r>
                          <a:endParaRPr lang="is-I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dirty="0">
                              <a:effectLst/>
                            </a:rPr>
                            <a:t>537</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0.03</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17.57</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1.37</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1.69</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90976159"/>
                  </p:ext>
                </p:extLst>
              </p:nvPr>
            </p:nvGraphicFramePr>
            <p:xfrm>
              <a:off x="636198" y="1626097"/>
              <a:ext cx="5653945" cy="4929269"/>
            </p:xfrm>
            <a:graphic>
              <a:graphicData uri="http://schemas.openxmlformats.org/drawingml/2006/table">
                <a:tbl>
                  <a:tblPr>
                    <a:tableStyleId>{5C22544A-7EE6-4342-B048-85BDC9FD1C3A}</a:tableStyleId>
                  </a:tblPr>
                  <a:tblGrid>
                    <a:gridCol w="2785602"/>
                    <a:gridCol w="781664"/>
                    <a:gridCol w="766916"/>
                    <a:gridCol w="678426"/>
                    <a:gridCol w="641337"/>
                  </a:tblGrid>
                  <a:tr h="289957">
                    <a:tc>
                      <a:txBody>
                        <a:bodyPr/>
                        <a:lstStyle/>
                        <a:p>
                          <a:pPr algn="l" fontAlgn="b"/>
                          <a:r>
                            <a:rPr lang="en-US" sz="1400" b="1" u="none" strike="noStrike" dirty="0">
                              <a:effectLst/>
                            </a:rPr>
                            <a:t>Attribute</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Min</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dirty="0" smtClean="0">
                              <a:effectLst/>
                            </a:rPr>
                            <a:t>Max</a:t>
                          </a:r>
                          <a:endParaRPr lang="en-US" sz="1400" b="1" i="0" u="none" strike="noStrike" dirty="0">
                            <a:solidFill>
                              <a:srgbClr val="000000"/>
                            </a:solidFill>
                            <a:effectLst/>
                            <a:latin typeface="Calibri" charset="0"/>
                          </a:endParaRPr>
                        </a:p>
                      </a:txBody>
                      <a:tcPr marL="6350" marR="6350" marT="6350" marB="0" anchor="ctr">
                        <a:lnB w="9525"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350" marR="6350" marT="6350" marB="0" anchor="ctr">
                        <a:lnB w="9525" cap="flat" cmpd="sng" algn="ctr">
                          <a:solidFill>
                            <a:schemeClr val="tx1"/>
                          </a:solidFill>
                          <a:prstDash val="solid"/>
                          <a:round/>
                          <a:headEnd type="none" w="med" len="med"/>
                          <a:tailEnd type="none" w="med" len="med"/>
                        </a:lnB>
                        <a:blipFill rotWithShape="0">
                          <a:blip r:embed="rId5"/>
                          <a:stretch>
                            <a:fillRect l="-635714" t="-4167" r="-95536" b="-1612500"/>
                          </a:stretch>
                        </a:blipFill>
                      </a:tcPr>
                    </a:tc>
                    <a:tc>
                      <a:txBody>
                        <a:bodyPr/>
                        <a:lstStyle/>
                        <a:p>
                          <a:endParaRPr lang="en-US"/>
                        </a:p>
                      </a:txBody>
                      <a:tcPr marL="6350" marR="6350" marT="6350" marB="0" anchor="ctr">
                        <a:lnB w="9525" cap="flat" cmpd="sng" algn="ctr">
                          <a:solidFill>
                            <a:schemeClr val="tx1"/>
                          </a:solidFill>
                          <a:prstDash val="solid"/>
                          <a:round/>
                          <a:headEnd type="none" w="med" len="med"/>
                          <a:tailEnd type="none" w="med" len="med"/>
                        </a:lnB>
                        <a:blipFill rotWithShape="0">
                          <a:blip r:embed="rId5"/>
                          <a:stretch>
                            <a:fillRect l="-784762" t="-4167" r="-1905" b="-1612500"/>
                          </a:stretch>
                        </a:blipFill>
                      </a:tcPr>
                    </a:tc>
                  </a:tr>
                  <a:tr h="289957">
                    <a:tc>
                      <a:txBody>
                        <a:bodyPr/>
                        <a:lstStyle/>
                        <a:p>
                          <a:pPr algn="l" fontAlgn="b"/>
                          <a:r>
                            <a:rPr lang="en-US" sz="1400" u="none" strike="noStrike" dirty="0">
                              <a:effectLst/>
                            </a:rPr>
                            <a:t>Binding Energy Carbon</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0" i="0" u="none" strike="noStrike" dirty="0" smtClean="0">
                              <a:solidFill>
                                <a:schemeClr val="dk1"/>
                              </a:solidFill>
                              <a:effectLst/>
                              <a:latin typeface="+mn-lt"/>
                            </a:rPr>
                            <a:t>-6.46</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u="none" strike="noStrike" dirty="0" smtClean="0">
                              <a:effectLst/>
                            </a:rPr>
                            <a:t>-3.06</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u="none" strike="noStrike" dirty="0" smtClean="0">
                              <a:effectLst/>
                            </a:rPr>
                            <a:t>-5.61</a:t>
                          </a:r>
                          <a:endParaRPr lang="mr-IN"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c>
                      <a:txBody>
                        <a:bodyPr/>
                        <a:lstStyle/>
                        <a:p>
                          <a:pPr algn="ctr" fontAlgn="b"/>
                          <a:r>
                            <a:rPr lang="nb-NO" sz="1400" u="none" strike="noStrike" dirty="0">
                              <a:effectLst/>
                            </a:rPr>
                            <a:t>0.71</a:t>
                          </a:r>
                          <a:endParaRPr lang="nb-NO"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olid"/>
                          <a:round/>
                          <a:headEnd type="none" w="med" len="med"/>
                          <a:tailEnd type="none" w="med" len="med"/>
                        </a:lnT>
                        <a:solidFill>
                          <a:schemeClr val="bg1"/>
                        </a:solidFill>
                      </a:tcPr>
                    </a:tc>
                  </a:tr>
                  <a:tr h="289957">
                    <a:tc>
                      <a:txBody>
                        <a:bodyPr/>
                        <a:lstStyle/>
                        <a:p>
                          <a:pPr algn="l" fontAlgn="b"/>
                          <a:r>
                            <a:rPr lang="en-US" sz="1400" u="none" strike="noStrike" dirty="0">
                              <a:effectLst/>
                            </a:rPr>
                            <a:t>Primary Metal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0.10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uk-UA" sz="1400" u="none" strike="noStrike" dirty="0">
                              <a:effectLst/>
                            </a:rPr>
                            <a:t>39.80</a:t>
                          </a:r>
                          <a:endParaRPr lang="uk-UA"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1.78</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4.29</a:t>
                          </a:r>
                          <a:endParaRPr lang="hr-HR"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Promoter Charge/Ionic Radius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1.52</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0.31</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a:effectLst/>
                            </a:rPr>
                            <a:t>Promoter Electronegativity</a:t>
                          </a:r>
                          <a:endParaRPr lang="en-U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1.91</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0.82</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0.69</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Promoter Loading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20.00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3.21</a:t>
                          </a:r>
                          <a:endParaRPr lang="hr-HR"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5.25</a:t>
                          </a:r>
                          <a:endParaRPr lang="nb-NO"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Support Metal, First Ionization Energy</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ru-RU" sz="1400" u="none" strike="noStrike">
                              <a:effectLst/>
                            </a:rPr>
                            <a:t>534</a:t>
                          </a:r>
                          <a:endParaRPr lang="ru-RU"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fi-FI" sz="1400" u="none" strike="noStrike">
                              <a:effectLst/>
                            </a:rPr>
                            <a:t>787</a:t>
                          </a:r>
                          <a:endParaRPr lang="fi-FI"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dirty="0">
                              <a:effectLst/>
                            </a:rPr>
                            <a:t>626</a:t>
                          </a:r>
                          <a:endParaRPr lang="is-I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u="none" strike="noStrike">
                              <a:effectLst/>
                            </a:rPr>
                            <a:t>53</a:t>
                          </a:r>
                          <a:endParaRPr lang="en-US" sz="1400" b="0" i="0" u="none" strike="noStrike">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Support Metal, Electronegativity</a:t>
                          </a:r>
                          <a:endParaRPr lang="en-US"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1.10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1.90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1.54</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0.14</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r>
                  <a:tr h="289957">
                    <a:tc>
                      <a:txBody>
                        <a:bodyPr/>
                        <a:lstStyle/>
                        <a:p>
                          <a:pPr algn="l" fontAlgn="b"/>
                          <a:r>
                            <a:rPr lang="en-US" sz="1400" u="none" strike="noStrike" dirty="0">
                              <a:effectLst/>
                            </a:rPr>
                            <a:t>Calcination Temperature</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25</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en-US" sz="1400" u="none" strike="noStrike" dirty="0">
                              <a:effectLst/>
                            </a:rPr>
                            <a:t>650</a:t>
                          </a:r>
                          <a:endParaRPr lang="en-U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dirty="0">
                              <a:effectLst/>
                            </a:rPr>
                            <a:t>253</a:t>
                          </a:r>
                          <a:endParaRPr lang="is-IS"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cs-CZ" sz="1400" u="none" strike="noStrike" dirty="0">
                              <a:effectLst/>
                            </a:rPr>
                            <a:t>214</a:t>
                          </a:r>
                          <a:endParaRPr lang="cs-CZ"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r>
                  <a:tr h="289957">
                    <a:tc>
                      <a:txBody>
                        <a:bodyPr/>
                        <a:lstStyle/>
                        <a:p>
                          <a:pPr algn="l" fontAlgn="b"/>
                          <a:r>
                            <a:rPr lang="en-US" sz="1400" u="none" strike="noStrike" dirty="0">
                              <a:effectLst/>
                            </a:rPr>
                            <a:t>Calcination Time</a:t>
                          </a:r>
                          <a:endParaRPr lang="en-US"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0.00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10.00</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1.61</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c>
                      <a:txBody>
                        <a:bodyPr/>
                        <a:lstStyle/>
                        <a:p>
                          <a:pPr algn="ctr" fontAlgn="b"/>
                          <a:r>
                            <a:rPr lang="nb-NO" sz="1400" u="none" strike="noStrike" dirty="0">
                              <a:effectLst/>
                            </a:rPr>
                            <a:t>1.75</a:t>
                          </a:r>
                          <a:endParaRPr lang="nb-NO" sz="14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solidFill>
                          <a:schemeClr val="bg1"/>
                        </a:solidFill>
                      </a:tcPr>
                    </a:tc>
                  </a:tr>
                  <a:tr h="289957">
                    <a:tc>
                      <a:txBody>
                        <a:bodyPr/>
                        <a:lstStyle/>
                        <a:p>
                          <a:pPr algn="l" fontAlgn="b"/>
                          <a:r>
                            <a:rPr lang="en-US" sz="1400" u="none" strike="noStrike">
                              <a:effectLst/>
                            </a:rPr>
                            <a:t>Reaction Temperature</a:t>
                          </a:r>
                          <a:endParaRPr lang="en-U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423</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is-IS" sz="1400" u="none" strike="noStrike">
                              <a:effectLst/>
                            </a:rPr>
                            <a:t>623</a:t>
                          </a:r>
                          <a:endParaRPr lang="is-I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en-US" sz="1400" u="none" strike="noStrike">
                              <a:effectLst/>
                            </a:rPr>
                            <a:t>540</a:t>
                          </a:r>
                          <a:endParaRPr lang="en-US" sz="1400" b="0" i="0" u="none" strike="noStrike">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c>
                      <a:txBody>
                        <a:bodyPr/>
                        <a:lstStyle/>
                        <a:p>
                          <a:pPr algn="ctr" fontAlgn="b"/>
                          <a:r>
                            <a:rPr lang="cs-CZ" sz="1400" u="none" strike="noStrike" dirty="0">
                              <a:effectLst/>
                            </a:rPr>
                            <a:t>49</a:t>
                          </a:r>
                          <a:endParaRPr lang="cs-CZ" sz="14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solidFill>
                          <a:schemeClr val="bg1"/>
                        </a:solidFill>
                      </a:tcPr>
                    </a:tc>
                  </a:tr>
                  <a:tr h="289957">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60.00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14.58</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19.56</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CO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0.20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12.00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4.25</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2.16</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H</a:t>
                          </a:r>
                          <a:r>
                            <a:rPr lang="en-US" sz="1400" u="none" strike="noStrike" baseline="-25000" dirty="0">
                              <a:effectLst/>
                            </a:rPr>
                            <a:t>2</a:t>
                          </a:r>
                          <a:r>
                            <a:rPr lang="en-US" sz="1400" u="none" strike="noStrike" dirty="0">
                              <a:effectLst/>
                            </a:rPr>
                            <a:t>O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2.00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60.00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16.04</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12.22</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Reactant Feed, </a:t>
                          </a:r>
                          <a:r>
                            <a:rPr lang="en-US" sz="1400" u="none" strike="noStrike" dirty="0" smtClean="0">
                              <a:effectLst/>
                            </a:rPr>
                            <a:t>CO</a:t>
                          </a:r>
                          <a:r>
                            <a:rPr lang="en-US" sz="1400" u="none" strike="noStrike" baseline="-25000" dirty="0" smtClean="0">
                              <a:effectLst/>
                            </a:rPr>
                            <a:t>2</a:t>
                          </a:r>
                          <a:r>
                            <a:rPr lang="en-US" sz="1400" u="none" strike="noStrike" dirty="0" smtClean="0">
                              <a:effectLst/>
                            </a:rPr>
                            <a:t> </a:t>
                          </a:r>
                          <a:r>
                            <a:rPr lang="en-US" sz="1400" u="none" strike="noStrike" dirty="0" err="1">
                              <a:effectLst/>
                            </a:rPr>
                            <a:t>vol</a:t>
                          </a:r>
                          <a:r>
                            <a:rPr lang="en-US" sz="1400" u="none" strike="noStrike" dirty="0">
                              <a:effectLst/>
                            </a:rPr>
                            <a:t>%</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15.00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a:effectLst/>
                            </a:rPr>
                            <a:t>2.80</a:t>
                          </a:r>
                          <a:endParaRPr lang="hr-HR"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hr-HR" sz="1400" u="none" strike="noStrike" dirty="0">
                              <a:effectLst/>
                            </a:rPr>
                            <a:t>4.24</a:t>
                          </a:r>
                          <a:endParaRPr lang="hr-HR"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Time on Stream</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0.80</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en-US" sz="1400" u="none" strike="noStrike">
                              <a:effectLst/>
                            </a:rPr>
                            <a:t>4314</a:t>
                          </a:r>
                          <a:endParaRPr lang="en-U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a:effectLst/>
                            </a:rPr>
                            <a:t>178</a:t>
                          </a:r>
                          <a:endParaRPr lang="is-IS"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is-IS" sz="1400" u="none" strike="noStrike" dirty="0">
                              <a:effectLst/>
                            </a:rPr>
                            <a:t>537</a:t>
                          </a:r>
                          <a:endParaRPr lang="is-IS" sz="1400" b="0" i="0" u="none" strike="noStrike" dirty="0">
                            <a:solidFill>
                              <a:srgbClr val="000000"/>
                            </a:solidFill>
                            <a:effectLst/>
                            <a:latin typeface="Calibri" charset="0"/>
                          </a:endParaRPr>
                        </a:p>
                      </a:txBody>
                      <a:tcPr marL="6350" marR="6350" marT="6350" marB="0" anchor="ctr">
                        <a:solidFill>
                          <a:schemeClr val="bg1"/>
                        </a:solidFill>
                      </a:tcPr>
                    </a:tc>
                  </a:tr>
                  <a:tr h="289957">
                    <a:tc>
                      <a:txBody>
                        <a:bodyPr/>
                        <a:lstStyle/>
                        <a:p>
                          <a:pPr algn="l" fontAlgn="b"/>
                          <a:r>
                            <a:rPr lang="en-US" sz="1400" u="none" strike="noStrike" dirty="0">
                              <a:effectLst/>
                            </a:rPr>
                            <a:t>Total Inlet Flowrate/Catalyst Mass</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0.03</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17.57</a:t>
                          </a:r>
                          <a:endParaRPr lang="nb-NO"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a:effectLst/>
                            </a:rPr>
                            <a:t>1.37</a:t>
                          </a:r>
                          <a:endParaRPr lang="nb-NO" sz="1400" b="0" i="0" u="none" strike="noStrike">
                            <a:solidFill>
                              <a:srgbClr val="000000"/>
                            </a:solidFill>
                            <a:effectLst/>
                            <a:latin typeface="Calibri" charset="0"/>
                          </a:endParaRPr>
                        </a:p>
                      </a:txBody>
                      <a:tcPr marL="6350" marR="6350" marT="6350" marB="0" anchor="ctr">
                        <a:solidFill>
                          <a:schemeClr val="bg1"/>
                        </a:solidFill>
                      </a:tcPr>
                    </a:tc>
                    <a:tc>
                      <a:txBody>
                        <a:bodyPr/>
                        <a:lstStyle/>
                        <a:p>
                          <a:pPr algn="ctr" fontAlgn="b"/>
                          <a:r>
                            <a:rPr lang="nb-NO" sz="1400" u="none" strike="noStrike" dirty="0">
                              <a:effectLst/>
                            </a:rPr>
                            <a:t>1.69</a:t>
                          </a:r>
                          <a:endParaRPr lang="nb-NO" sz="1400" b="0" i="0" u="none" strike="noStrike" dirty="0">
                            <a:solidFill>
                              <a:srgbClr val="000000"/>
                            </a:solidFill>
                            <a:effectLst/>
                            <a:latin typeface="Calibri" charset="0"/>
                          </a:endParaRPr>
                        </a:p>
                      </a:txBody>
                      <a:tcPr marL="6350" marR="6350" marT="6350" marB="0" anchor="ctr">
                        <a:solidFill>
                          <a:schemeClr val="bg1"/>
                        </a:solidFill>
                      </a:tcPr>
                    </a:tc>
                  </a:tr>
                </a:tbl>
              </a:graphicData>
            </a:graphic>
          </p:graphicFrame>
        </mc:Fallback>
      </mc:AlternateContent>
    </p:spTree>
    <p:extLst>
      <p:ext uri="{BB962C8B-B14F-4D97-AF65-F5344CB8AC3E}">
        <p14:creationId xmlns:p14="http://schemas.microsoft.com/office/powerpoint/2010/main" val="17890891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Parameters &amp; Specifications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68824193"/>
              </p:ext>
            </p:extLst>
          </p:nvPr>
        </p:nvGraphicFramePr>
        <p:xfrm>
          <a:off x="838200" y="1938167"/>
          <a:ext cx="4246418" cy="2797142"/>
        </p:xfrm>
        <a:graphic>
          <a:graphicData uri="http://schemas.openxmlformats.org/drawingml/2006/table">
            <a:tbl>
              <a:tblPr>
                <a:tableStyleId>{5C22544A-7EE6-4342-B048-85BDC9FD1C3A}</a:tableStyleId>
              </a:tblPr>
              <a:tblGrid>
                <a:gridCol w="2026995"/>
                <a:gridCol w="2219423"/>
              </a:tblGrid>
              <a:tr h="244686">
                <a:tc>
                  <a:txBody>
                    <a:bodyPr/>
                    <a:lstStyle/>
                    <a:p>
                      <a:pPr algn="l" fontAlgn="b"/>
                      <a:r>
                        <a:rPr lang="en-US" sz="1600" b="1" u="none" strike="noStrike" dirty="0">
                          <a:effectLst/>
                        </a:rPr>
                        <a:t>Parameter</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Specification</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428018">
                <a:tc>
                  <a:txBody>
                    <a:bodyPr/>
                    <a:lstStyle/>
                    <a:p>
                      <a:pPr algn="l" fontAlgn="b"/>
                      <a:r>
                        <a:rPr lang="en-US" sz="1600" u="none" strike="noStrike" dirty="0">
                          <a:effectLst/>
                        </a:rPr>
                        <a:t>Error Function</a:t>
                      </a:r>
                      <a:endParaRPr lang="en-US" sz="1600" b="0" i="0" u="none" strike="noStrike" dirty="0">
                        <a:solidFill>
                          <a:srgbClr val="000000"/>
                        </a:solidFill>
                        <a:effectLst/>
                        <a:latin typeface="Calibri"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r>
                        <a:rPr lang="en-US" sz="1600" u="none" strike="noStrike" dirty="0">
                          <a:effectLst/>
                        </a:rPr>
                        <a:t>Mean-squared error</a:t>
                      </a:r>
                      <a:endParaRPr lang="en-US" sz="1600" b="0" i="0" u="none" strike="noStrike" dirty="0">
                        <a:solidFill>
                          <a:srgbClr val="000000"/>
                        </a:solidFill>
                        <a:effectLst/>
                        <a:latin typeface="Calibri" charset="0"/>
                      </a:endParaRPr>
                    </a:p>
                  </a:txBody>
                  <a:tcPr marL="6350" marR="6350" marT="6350" marB="0" anchor="b">
                    <a:lnT w="12700" cap="flat" cmpd="sng" algn="ctr">
                      <a:solidFill>
                        <a:schemeClr val="tx1"/>
                      </a:solidFill>
                      <a:prstDash val="solid"/>
                      <a:round/>
                      <a:headEnd type="none" w="med" len="med"/>
                      <a:tailEnd type="none" w="med" len="med"/>
                    </a:lnT>
                    <a:noFill/>
                  </a:tcPr>
                </a:tc>
              </a:tr>
              <a:tr h="431625">
                <a:tc>
                  <a:txBody>
                    <a:bodyPr/>
                    <a:lstStyle/>
                    <a:p>
                      <a:pPr algn="l" fontAlgn="b"/>
                      <a:r>
                        <a:rPr lang="en-US" sz="1600" u="none" strike="noStrike" dirty="0">
                          <a:effectLst/>
                        </a:rPr>
                        <a:t>Backpropagation</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en-US" sz="1600" u="none" strike="noStrike" dirty="0">
                          <a:effectLst/>
                        </a:rPr>
                        <a:t>Bayesian Regularization</a:t>
                      </a:r>
                      <a:endParaRPr lang="en-US" sz="1600" b="0" i="0" u="none" strike="noStrike" dirty="0">
                        <a:solidFill>
                          <a:srgbClr val="000000"/>
                        </a:solidFill>
                        <a:effectLst/>
                        <a:latin typeface="Calibri" charset="0"/>
                      </a:endParaRPr>
                    </a:p>
                  </a:txBody>
                  <a:tcPr marL="6350" marR="6350" marT="6350" marB="0" anchor="b">
                    <a:noFill/>
                  </a:tcPr>
                </a:tc>
              </a:tr>
              <a:tr h="419243">
                <a:tc>
                  <a:txBody>
                    <a:bodyPr/>
                    <a:lstStyle/>
                    <a:p>
                      <a:pPr algn="l" fontAlgn="b"/>
                      <a:r>
                        <a:rPr lang="en-US" sz="1600" u="none" strike="noStrike" dirty="0">
                          <a:effectLst/>
                        </a:rPr>
                        <a:t>Maximum Iterations</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fi-FI" sz="1600" u="none" strike="noStrike" dirty="0">
                          <a:effectLst/>
                        </a:rPr>
                        <a:t>2,500</a:t>
                      </a:r>
                      <a:endParaRPr lang="fi-FI" sz="1600" b="0" i="0" u="none" strike="noStrike" dirty="0">
                        <a:solidFill>
                          <a:srgbClr val="000000"/>
                        </a:solidFill>
                        <a:effectLst/>
                        <a:latin typeface="Calibri" charset="0"/>
                      </a:endParaRPr>
                    </a:p>
                  </a:txBody>
                  <a:tcPr marL="6350" marR="6350" marT="6350" marB="0" anchor="b">
                    <a:noFill/>
                  </a:tcPr>
                </a:tc>
              </a:tr>
              <a:tr h="412030">
                <a:tc>
                  <a:txBody>
                    <a:bodyPr/>
                    <a:lstStyle/>
                    <a:p>
                      <a:pPr algn="l" fontAlgn="b"/>
                      <a:r>
                        <a:rPr lang="en-US" sz="1600" u="none" strike="noStrike" dirty="0">
                          <a:effectLst/>
                        </a:rPr>
                        <a:t>Training Data</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en-US" sz="1600" u="none" strike="noStrike" dirty="0">
                          <a:effectLst/>
                        </a:rPr>
                        <a:t>56% of total data</a:t>
                      </a:r>
                      <a:endParaRPr lang="en-US" sz="1600" b="0" i="0" u="none" strike="noStrike" dirty="0">
                        <a:solidFill>
                          <a:srgbClr val="000000"/>
                        </a:solidFill>
                        <a:effectLst/>
                        <a:latin typeface="Calibri" charset="0"/>
                      </a:endParaRPr>
                    </a:p>
                  </a:txBody>
                  <a:tcPr marL="6350" marR="6350" marT="6350" marB="0" anchor="b">
                    <a:noFill/>
                  </a:tcPr>
                </a:tc>
              </a:tr>
              <a:tr h="428018">
                <a:tc>
                  <a:txBody>
                    <a:bodyPr/>
                    <a:lstStyle/>
                    <a:p>
                      <a:pPr algn="l" fontAlgn="b"/>
                      <a:r>
                        <a:rPr lang="en-US" sz="1600" u="none" strike="noStrike" dirty="0">
                          <a:effectLst/>
                        </a:rPr>
                        <a:t>Cross Validation Data</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en-US" sz="1600" u="none" strike="noStrike" dirty="0">
                          <a:effectLst/>
                        </a:rPr>
                        <a:t>24% of total data</a:t>
                      </a:r>
                      <a:endParaRPr lang="en-US" sz="1600" b="0" i="0" u="none" strike="noStrike" dirty="0">
                        <a:solidFill>
                          <a:srgbClr val="000000"/>
                        </a:solidFill>
                        <a:effectLst/>
                        <a:latin typeface="Calibri" charset="0"/>
                      </a:endParaRPr>
                    </a:p>
                  </a:txBody>
                  <a:tcPr marL="6350" marR="6350" marT="6350" marB="0" anchor="b">
                    <a:noFill/>
                  </a:tcPr>
                </a:tc>
              </a:tr>
              <a:tr h="428018">
                <a:tc>
                  <a:txBody>
                    <a:bodyPr/>
                    <a:lstStyle/>
                    <a:p>
                      <a:pPr algn="l" fontAlgn="b"/>
                      <a:r>
                        <a:rPr lang="en-US" sz="1600" u="none" strike="noStrike" dirty="0" smtClean="0">
                          <a:effectLst/>
                        </a:rPr>
                        <a:t>Testing </a:t>
                      </a:r>
                      <a:r>
                        <a:rPr lang="en-US" sz="1600" u="none" strike="noStrike" dirty="0">
                          <a:effectLst/>
                        </a:rPr>
                        <a:t>Data</a:t>
                      </a:r>
                      <a:endParaRPr lang="en-US" sz="1600" b="0" i="0" u="none" strike="noStrike" dirty="0">
                        <a:solidFill>
                          <a:srgbClr val="000000"/>
                        </a:solidFill>
                        <a:effectLst/>
                        <a:latin typeface="Calibri" charset="0"/>
                      </a:endParaRPr>
                    </a:p>
                  </a:txBody>
                  <a:tcPr marL="6350" marR="6350" marT="6350" marB="0" anchor="b">
                    <a:noFill/>
                  </a:tcPr>
                </a:tc>
                <a:tc>
                  <a:txBody>
                    <a:bodyPr/>
                    <a:lstStyle/>
                    <a:p>
                      <a:pPr algn="ctr" fontAlgn="b"/>
                      <a:r>
                        <a:rPr lang="en-US" sz="1600" u="none" strike="noStrike" dirty="0">
                          <a:effectLst/>
                        </a:rPr>
                        <a:t>20% of total data</a:t>
                      </a:r>
                      <a:endParaRPr lang="en-US" sz="1600" b="0" i="0" u="none" strike="noStrike" dirty="0">
                        <a:solidFill>
                          <a:srgbClr val="000000"/>
                        </a:solidFill>
                        <a:effectLst/>
                        <a:latin typeface="Calibri" charset="0"/>
                      </a:endParaRPr>
                    </a:p>
                  </a:txBody>
                  <a:tcPr marL="6350" marR="6350" marT="6350" marB="0" anchor="b">
                    <a:noFill/>
                  </a:tcPr>
                </a:tc>
              </a:tr>
            </a:tbl>
          </a:graphicData>
        </a:graphic>
      </p:graphicFrame>
      <p:sp>
        <p:nvSpPr>
          <p:cNvPr id="4" name="TextBox 3"/>
          <p:cNvSpPr txBox="1"/>
          <p:nvPr/>
        </p:nvSpPr>
        <p:spPr>
          <a:xfrm>
            <a:off x="838200" y="5469415"/>
            <a:ext cx="4531690" cy="646331"/>
          </a:xfrm>
          <a:prstGeom prst="rect">
            <a:avLst/>
          </a:prstGeom>
          <a:noFill/>
        </p:spPr>
        <p:txBody>
          <a:bodyPr wrap="none" rtlCol="0">
            <a:spAutoFit/>
          </a:bodyPr>
          <a:lstStyle/>
          <a:p>
            <a:r>
              <a:rPr lang="en-US" dirty="0" err="1" smtClean="0"/>
              <a:t>Matlab</a:t>
            </a:r>
            <a:r>
              <a:rPr lang="en-US" dirty="0" smtClean="0"/>
              <a:t>, Neural Network Toolbox</a:t>
            </a:r>
          </a:p>
          <a:p>
            <a:r>
              <a:rPr lang="en-US" dirty="0" err="1"/>
              <a:t>f</a:t>
            </a:r>
            <a:r>
              <a:rPr lang="en-US" dirty="0" err="1" smtClean="0"/>
              <a:t>itnet</a:t>
            </a:r>
            <a:r>
              <a:rPr lang="en-US" dirty="0" smtClean="0"/>
              <a:t>() function with the specified parameters</a:t>
            </a:r>
            <a:endParaRPr lang="en-US" dirty="0"/>
          </a:p>
        </p:txBody>
      </p:sp>
      <p:sp>
        <p:nvSpPr>
          <p:cNvPr id="5" name="TextBox 4"/>
          <p:cNvSpPr txBox="1"/>
          <p:nvPr/>
        </p:nvSpPr>
        <p:spPr>
          <a:xfrm>
            <a:off x="5888182" y="1938167"/>
            <a:ext cx="6089074" cy="1661993"/>
          </a:xfrm>
          <a:prstGeom prst="rect">
            <a:avLst/>
          </a:prstGeom>
          <a:noFill/>
        </p:spPr>
        <p:txBody>
          <a:bodyPr wrap="square" rtlCol="0">
            <a:spAutoFit/>
          </a:bodyPr>
          <a:lstStyle/>
          <a:p>
            <a:r>
              <a:rPr lang="en-US" sz="1700" b="1" u="sng" dirty="0" smtClean="0"/>
              <a:t>Training Optimization Algorithm</a:t>
            </a:r>
          </a:p>
          <a:p>
            <a:r>
              <a:rPr lang="en-US" sz="1700" dirty="0" smtClean="0"/>
              <a:t>Randomize the data 5 times</a:t>
            </a:r>
          </a:p>
          <a:p>
            <a:r>
              <a:rPr lang="en-US" sz="1700" dirty="0"/>
              <a:t>	</a:t>
            </a:r>
            <a:r>
              <a:rPr lang="en-US" sz="1700" dirty="0" smtClean="0"/>
              <a:t>For each randomization, train (n) ANNs</a:t>
            </a:r>
          </a:p>
          <a:p>
            <a:r>
              <a:rPr lang="en-US" sz="1700" dirty="0"/>
              <a:t>	</a:t>
            </a:r>
            <a:r>
              <a:rPr lang="en-US" sz="1700" dirty="0" smtClean="0"/>
              <a:t>	For each ANN, evaluate the ANN performance</a:t>
            </a:r>
          </a:p>
          <a:p>
            <a:r>
              <a:rPr lang="en-US" sz="1700" dirty="0"/>
              <a:t>	</a:t>
            </a:r>
            <a:r>
              <a:rPr lang="en-US" sz="1700" dirty="0" smtClean="0"/>
              <a:t>	Record best  performance of the (n) ANNs</a:t>
            </a:r>
          </a:p>
          <a:p>
            <a:r>
              <a:rPr lang="en-US" sz="1700" dirty="0"/>
              <a:t>	</a:t>
            </a:r>
            <a:r>
              <a:rPr lang="en-US" sz="1700" dirty="0" smtClean="0"/>
              <a:t>Average the performance over (m) randomizations</a:t>
            </a:r>
            <a:endParaRPr lang="en-US" sz="1700" dirty="0"/>
          </a:p>
        </p:txBody>
      </p:sp>
      <p:sp>
        <p:nvSpPr>
          <p:cNvPr id="6" name="Slide Number Placeholder 5"/>
          <p:cNvSpPr>
            <a:spLocks noGrp="1"/>
          </p:cNvSpPr>
          <p:nvPr>
            <p:ph type="sldNum" sz="quarter" idx="12"/>
          </p:nvPr>
        </p:nvSpPr>
        <p:spPr/>
        <p:txBody>
          <a:bodyPr/>
          <a:lstStyle/>
          <a:p>
            <a:fld id="{7FE02735-D6C4-9143-AA7B-CB735DC88641}" type="slidenum">
              <a:rPr lang="en-US" smtClean="0"/>
              <a:t>45</a:t>
            </a:fld>
            <a:endParaRPr lang="en-US"/>
          </a:p>
        </p:txBody>
      </p:sp>
    </p:spTree>
    <p:extLst>
      <p:ext uri="{BB962C8B-B14F-4D97-AF65-F5344CB8AC3E}">
        <p14:creationId xmlns:p14="http://schemas.microsoft.com/office/powerpoint/2010/main" val="1912950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ANN Architecture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528645852"/>
              </p:ext>
            </p:extLst>
          </p:nvPr>
        </p:nvGraphicFramePr>
        <p:xfrm>
          <a:off x="838200" y="1437398"/>
          <a:ext cx="4386875" cy="5172242"/>
        </p:xfrm>
        <a:graphic>
          <a:graphicData uri="http://schemas.openxmlformats.org/drawingml/2006/table">
            <a:tbl>
              <a:tblPr>
                <a:tableStyleId>{5C22544A-7EE6-4342-B048-85BDC9FD1C3A}</a:tableStyleId>
              </a:tblPr>
              <a:tblGrid>
                <a:gridCol w="877375"/>
                <a:gridCol w="877375"/>
                <a:gridCol w="877375"/>
                <a:gridCol w="877375"/>
                <a:gridCol w="877375"/>
              </a:tblGrid>
              <a:tr h="663602">
                <a:tc>
                  <a:txBody>
                    <a:bodyPr/>
                    <a:lstStyle/>
                    <a:p>
                      <a:pPr algn="ctr" fontAlgn="b"/>
                      <a:r>
                        <a:rPr lang="en-US" sz="1400" b="1" u="none" strike="noStrike" dirty="0">
                          <a:effectLst/>
                        </a:rPr>
                        <a:t>1st Hidden</a:t>
                      </a:r>
                      <a:br>
                        <a:rPr lang="en-US" sz="1400" b="1" u="none" strike="noStrike" dirty="0">
                          <a:effectLst/>
                        </a:rPr>
                      </a:br>
                      <a:r>
                        <a:rPr lang="en-US" sz="1400" b="1" u="none" strike="noStrike" dirty="0">
                          <a:effectLst/>
                        </a:rPr>
                        <a:t>Layer</a:t>
                      </a:r>
                      <a:endParaRPr lang="en-US" sz="1400" b="1" i="0" u="none" strike="noStrike" dirty="0">
                        <a:solidFill>
                          <a:srgbClr val="000000"/>
                        </a:solidFill>
                        <a:effectLst/>
                        <a:latin typeface="Calibri" charset="0"/>
                      </a:endParaRPr>
                    </a:p>
                  </a:txBody>
                  <a:tcPr marL="6181" marR="6181" marT="6181" marB="0" anchor="ctr">
                    <a:lnB w="12700" cmpd="sng">
                      <a:noFill/>
                    </a:lnB>
                    <a:noFill/>
                  </a:tcPr>
                </a:tc>
                <a:tc>
                  <a:txBody>
                    <a:bodyPr/>
                    <a:lstStyle/>
                    <a:p>
                      <a:pPr algn="ctr" fontAlgn="b"/>
                      <a:r>
                        <a:rPr lang="en-US" sz="1400" b="1" u="none" strike="noStrike" dirty="0">
                          <a:effectLst/>
                        </a:rPr>
                        <a:t>2nd Hidden</a:t>
                      </a:r>
                      <a:br>
                        <a:rPr lang="en-US" sz="1400" b="1" u="none" strike="noStrike" dirty="0">
                          <a:effectLst/>
                        </a:rPr>
                      </a:br>
                      <a:r>
                        <a:rPr lang="en-US" sz="1400" b="1" u="none" strike="noStrike" dirty="0">
                          <a:effectLst/>
                        </a:rPr>
                        <a:t>Layer</a:t>
                      </a:r>
                      <a:endParaRPr lang="en-US" sz="1400" b="1" i="0" u="none" strike="noStrike" dirty="0">
                        <a:solidFill>
                          <a:srgbClr val="000000"/>
                        </a:solidFill>
                        <a:effectLst/>
                        <a:latin typeface="Calibri" charset="0"/>
                      </a:endParaRPr>
                    </a:p>
                  </a:txBody>
                  <a:tcPr marL="6181" marR="6181" marT="6181" marB="0" anchor="ctr">
                    <a:lnB w="12700" cmpd="sng">
                      <a:noFill/>
                    </a:lnB>
                    <a:noFill/>
                  </a:tcPr>
                </a:tc>
                <a:tc>
                  <a:txBody>
                    <a:bodyPr/>
                    <a:lstStyle/>
                    <a:p>
                      <a:pPr algn="ctr" fontAlgn="b"/>
                      <a:r>
                        <a:rPr lang="en-US" sz="1400" b="1" u="none" strike="noStrike" dirty="0">
                          <a:effectLst/>
                        </a:rPr>
                        <a:t>Weights in</a:t>
                      </a:r>
                      <a:br>
                        <a:rPr lang="en-US" sz="1400" b="1" u="none" strike="noStrike" dirty="0">
                          <a:effectLst/>
                        </a:rPr>
                      </a:br>
                      <a:r>
                        <a:rPr lang="en-US" sz="1400" b="1" u="none" strike="noStrike" dirty="0">
                          <a:effectLst/>
                        </a:rPr>
                        <a:t>Network</a:t>
                      </a:r>
                      <a:endParaRPr lang="en-US" sz="1400" b="1" i="0" u="none" strike="noStrike" dirty="0">
                        <a:solidFill>
                          <a:srgbClr val="000000"/>
                        </a:solidFill>
                        <a:effectLst/>
                        <a:latin typeface="Calibri" charset="0"/>
                      </a:endParaRPr>
                    </a:p>
                  </a:txBody>
                  <a:tcPr marL="6181" marR="6181" marT="6181" marB="0" anchor="ctr">
                    <a:lnB w="12700" cmpd="sng">
                      <a:noFill/>
                    </a:lnB>
                    <a:noFill/>
                  </a:tcPr>
                </a:tc>
                <a:tc>
                  <a:txBody>
                    <a:bodyPr/>
                    <a:lstStyle/>
                    <a:p>
                      <a:pPr algn="ctr" fontAlgn="b"/>
                      <a:r>
                        <a:rPr lang="en-US" sz="1400" b="1" u="none" strike="noStrike" dirty="0">
                          <a:effectLst/>
                        </a:rPr>
                        <a:t>Average</a:t>
                      </a:r>
                      <a:br>
                        <a:rPr lang="en-US" sz="1400" b="1" u="none" strike="noStrike" dirty="0">
                          <a:effectLst/>
                        </a:rPr>
                      </a:br>
                      <a:r>
                        <a:rPr lang="en-US" sz="1400" b="1" u="none" strike="noStrike" dirty="0">
                          <a:effectLst/>
                        </a:rPr>
                        <a:t>MSE</a:t>
                      </a:r>
                      <a:endParaRPr lang="en-US" sz="1400" b="1" i="0" u="none" strike="noStrike" dirty="0">
                        <a:solidFill>
                          <a:srgbClr val="000000"/>
                        </a:solidFill>
                        <a:effectLst/>
                        <a:latin typeface="Calibri" charset="0"/>
                      </a:endParaRPr>
                    </a:p>
                  </a:txBody>
                  <a:tcPr marL="6181" marR="6181" marT="6181" marB="0" anchor="ctr">
                    <a:lnB w="12700" cmpd="sng">
                      <a:noFill/>
                    </a:lnB>
                    <a:noFill/>
                  </a:tcPr>
                </a:tc>
                <a:tc>
                  <a:txBody>
                    <a:bodyPr/>
                    <a:lstStyle/>
                    <a:p>
                      <a:pPr algn="ctr" fontAlgn="b"/>
                      <a:r>
                        <a:rPr lang="en-US" sz="1400" b="1" u="none" strike="noStrike" dirty="0">
                          <a:effectLst/>
                        </a:rPr>
                        <a:t>Best</a:t>
                      </a:r>
                      <a:br>
                        <a:rPr lang="en-US" sz="1400" b="1" u="none" strike="noStrike" dirty="0">
                          <a:effectLst/>
                        </a:rPr>
                      </a:br>
                      <a:r>
                        <a:rPr lang="en-US" sz="1400" b="1" u="none" strike="noStrike" dirty="0">
                          <a:effectLst/>
                        </a:rPr>
                        <a:t>MSE</a:t>
                      </a:r>
                      <a:endParaRPr lang="en-US" sz="1400" b="1" i="0" u="none" strike="noStrike" dirty="0">
                        <a:solidFill>
                          <a:srgbClr val="000000"/>
                        </a:solidFill>
                        <a:effectLst/>
                        <a:latin typeface="Calibri" charset="0"/>
                      </a:endParaRPr>
                    </a:p>
                  </a:txBody>
                  <a:tcPr marL="6181" marR="6181" marT="6181" marB="0" anchor="ctr">
                    <a:lnB w="12700" cmpd="sng">
                      <a:noFill/>
                    </a:lnB>
                    <a:noFill/>
                  </a:tcPr>
                </a:tc>
              </a:tr>
              <a:tr h="225432">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181" marR="6181" marT="6181" marB="0" anchor="ctr">
                    <a:lnT w="12700" cmpd="sng">
                      <a:noFill/>
                    </a:lnT>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181" marR="6181" marT="6181" marB="0" anchor="ctr">
                    <a:lnT w="12700" cmpd="sng">
                      <a:noFill/>
                    </a:lnT>
                    <a:noFill/>
                  </a:tcPr>
                </a:tc>
                <a:tc>
                  <a:txBody>
                    <a:bodyPr/>
                    <a:lstStyle/>
                    <a:p>
                      <a:pPr algn="ctr" fontAlgn="b"/>
                      <a:r>
                        <a:rPr lang="is-IS" sz="1400" u="none" strike="noStrike">
                          <a:effectLst/>
                        </a:rPr>
                        <a:t>120</a:t>
                      </a:r>
                      <a:endParaRPr lang="is-IS" sz="1400" b="0" i="0" u="none" strike="noStrike">
                        <a:solidFill>
                          <a:srgbClr val="000000"/>
                        </a:solidFill>
                        <a:effectLst/>
                        <a:latin typeface="Calibri" charset="0"/>
                      </a:endParaRPr>
                    </a:p>
                  </a:txBody>
                  <a:tcPr marL="6181" marR="6181" marT="6181" marB="0" anchor="ctr">
                    <a:lnT w="12700" cmpd="sng">
                      <a:noFill/>
                    </a:lnT>
                    <a:noFill/>
                  </a:tcPr>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6181" marR="6181" marT="6181" marB="0" anchor="ctr">
                    <a:lnT w="12700" cmpd="sng">
                      <a:noFill/>
                    </a:lnT>
                    <a:noFill/>
                  </a:tcPr>
                </a:tc>
                <a:tc>
                  <a:txBody>
                    <a:bodyPr/>
                    <a:lstStyle/>
                    <a:p>
                      <a:pPr algn="ctr" fontAlgn="b"/>
                      <a:r>
                        <a:rPr lang="nb-NO" sz="1400" u="none" strike="noStrike">
                          <a:effectLst/>
                        </a:rPr>
                        <a:t>0.35</a:t>
                      </a:r>
                      <a:endParaRPr lang="nb-NO" sz="1400" b="0" i="0" u="none" strike="noStrike">
                        <a:solidFill>
                          <a:srgbClr val="000000"/>
                        </a:solidFill>
                        <a:effectLst/>
                        <a:latin typeface="Calibri" charset="0"/>
                      </a:endParaRPr>
                    </a:p>
                  </a:txBody>
                  <a:tcPr marL="6181" marR="6181" marT="6181" marB="0" anchor="ctr">
                    <a:lnT w="12700" cmpd="sng">
                      <a:noFill/>
                    </a:lnT>
                    <a:noFill/>
                  </a:tcPr>
                </a:tc>
              </a:tr>
              <a:tr h="225432">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cs-CZ" sz="1400" u="none" strike="noStrike">
                          <a:effectLst/>
                        </a:rPr>
                        <a:t>121</a:t>
                      </a:r>
                      <a:endParaRPr lang="cs-CZ" sz="1400" b="0" i="0" u="none" strike="noStrike">
                        <a:solidFill>
                          <a:srgbClr val="000000"/>
                        </a:solidFill>
                        <a:effectLst/>
                        <a:latin typeface="Calibri" charset="0"/>
                      </a:endParaRPr>
                    </a:p>
                  </a:txBody>
                  <a:tcPr marL="6181" marR="6181" marT="6181" marB="0" anchor="ctr">
                    <a:noFill/>
                  </a:tcPr>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0.27</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127</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0.52</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3</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133</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0.44</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4</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uk-UA" sz="1400" u="none" strike="noStrike">
                          <a:effectLst/>
                        </a:rPr>
                        <a:t>139</a:t>
                      </a:r>
                      <a:endParaRPr lang="uk-UA"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0.49</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0.27</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144</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0.33</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145</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dirty="0">
                          <a:effectLst/>
                        </a:rPr>
                        <a:t>0.38</a:t>
                      </a:r>
                      <a:endParaRPr lang="nb-NO" sz="1400" b="0" i="0" u="none" strike="noStrike" dirty="0">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152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0.35</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3</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159</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4</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166</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uk-UA" sz="1400" u="none" strike="noStrike">
                          <a:effectLst/>
                        </a:rPr>
                        <a:t>0.39</a:t>
                      </a:r>
                      <a:endParaRPr lang="uk-UA"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0.28</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7</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168</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0.25</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7</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169</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0.60</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0.34</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7</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uk-UA" sz="1400" u="none" strike="noStrike">
                          <a:effectLst/>
                        </a:rPr>
                        <a:t>177</a:t>
                      </a:r>
                      <a:endParaRPr lang="uk-UA"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0.41</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hr-HR" sz="1400" u="none" strike="noStrike">
                          <a:effectLst/>
                        </a:rPr>
                        <a:t>0.26</a:t>
                      </a:r>
                      <a:endParaRPr lang="hr-HR"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7</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3</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fi-FI" sz="1400" u="none" strike="noStrike">
                          <a:effectLst/>
                        </a:rPr>
                        <a:t>185</a:t>
                      </a:r>
                      <a:endParaRPr lang="fi-FI"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0.58</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0.34</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7</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4</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193</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0.37</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0.30</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192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0.36</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hr-HR" sz="1400" u="none" strike="noStrike">
                          <a:effectLst/>
                        </a:rPr>
                        <a:t>0.23</a:t>
                      </a:r>
                      <a:endParaRPr lang="hr-HR"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193</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0.43</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0.27</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202</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0.47</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0.37</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3</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cs-CZ" sz="1400" u="none" strike="noStrike">
                          <a:effectLst/>
                        </a:rPr>
                        <a:t>211</a:t>
                      </a:r>
                      <a:endParaRPr lang="cs-CZ"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0.53</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0.28</a:t>
                      </a:r>
                      <a:endParaRPr lang="nb-NO" sz="1400" b="0" i="0" u="none" strike="noStrike">
                        <a:solidFill>
                          <a:srgbClr val="000000"/>
                        </a:solidFill>
                        <a:effectLst/>
                        <a:latin typeface="Calibri" charset="0"/>
                      </a:endParaRPr>
                    </a:p>
                  </a:txBody>
                  <a:tcPr marL="6181" marR="6181" marT="6181" marB="0" anchor="ctr">
                    <a:noFill/>
                  </a:tcPr>
                </a:tc>
              </a:tr>
              <a:tr h="225432">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en-US" sz="1400" u="none" strike="noStrike">
                          <a:effectLst/>
                        </a:rPr>
                        <a:t>4</a:t>
                      </a:r>
                      <a:endParaRPr lang="en-US" sz="1400" b="0" i="0" u="none" strike="noStrike">
                        <a:solidFill>
                          <a:srgbClr val="000000"/>
                        </a:solidFill>
                        <a:effectLst/>
                        <a:latin typeface="Calibri" charset="0"/>
                      </a:endParaRPr>
                    </a:p>
                  </a:txBody>
                  <a:tcPr marL="6181" marR="6181" marT="6181" marB="0" anchor="ctr">
                    <a:noFill/>
                  </a:tcPr>
                </a:tc>
                <a:tc>
                  <a:txBody>
                    <a:bodyPr/>
                    <a:lstStyle/>
                    <a:p>
                      <a:pPr algn="ctr" fontAlgn="b"/>
                      <a:r>
                        <a:rPr lang="is-IS" sz="1400" u="none" strike="noStrike">
                          <a:effectLst/>
                        </a:rPr>
                        <a:t>220</a:t>
                      </a:r>
                      <a:endParaRPr lang="is-IS"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a:effectLst/>
                        </a:rPr>
                        <a:t>0.56</a:t>
                      </a:r>
                      <a:endParaRPr lang="nb-NO" sz="1400" b="0" i="0" u="none" strike="noStrike">
                        <a:solidFill>
                          <a:srgbClr val="000000"/>
                        </a:solidFill>
                        <a:effectLst/>
                        <a:latin typeface="Calibri" charset="0"/>
                      </a:endParaRPr>
                    </a:p>
                  </a:txBody>
                  <a:tcPr marL="6181" marR="6181" marT="6181" marB="0" anchor="ctr">
                    <a:noFill/>
                  </a:tcPr>
                </a:tc>
                <a:tc>
                  <a:txBody>
                    <a:bodyPr/>
                    <a:lstStyle/>
                    <a:p>
                      <a:pPr algn="ctr" fontAlgn="b"/>
                      <a:r>
                        <a:rPr lang="nb-NO" sz="1400" u="none" strike="noStrike" dirty="0">
                          <a:effectLst/>
                        </a:rPr>
                        <a:t>0.37</a:t>
                      </a:r>
                      <a:endParaRPr lang="nb-NO" sz="1400" b="0" i="0" u="none" strike="noStrike" dirty="0">
                        <a:solidFill>
                          <a:srgbClr val="000000"/>
                        </a:solidFill>
                        <a:effectLst/>
                        <a:latin typeface="Calibri" charset="0"/>
                      </a:endParaRPr>
                    </a:p>
                  </a:txBody>
                  <a:tcPr marL="6181" marR="6181" marT="6181" marB="0" anchor="c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03965503"/>
              </p:ext>
            </p:extLst>
          </p:nvPr>
        </p:nvGraphicFramePr>
        <p:xfrm>
          <a:off x="6546850" y="1690688"/>
          <a:ext cx="4127500" cy="1092200"/>
        </p:xfrm>
        <a:graphic>
          <a:graphicData uri="http://schemas.openxmlformats.org/drawingml/2006/table">
            <a:tbl>
              <a:tblPr>
                <a:tableStyleId>{5C22544A-7EE6-4342-B048-85BDC9FD1C3A}</a:tableStyleId>
              </a:tblPr>
              <a:tblGrid>
                <a:gridCol w="825500"/>
                <a:gridCol w="825500"/>
                <a:gridCol w="825500"/>
                <a:gridCol w="825500"/>
                <a:gridCol w="825500"/>
              </a:tblGrid>
              <a:tr h="406400">
                <a:tc>
                  <a:txBody>
                    <a:bodyPr/>
                    <a:lstStyle/>
                    <a:p>
                      <a:pPr algn="ctr" fontAlgn="b"/>
                      <a:r>
                        <a:rPr lang="en-US" sz="1400" b="1" u="none" strike="noStrike" dirty="0">
                          <a:effectLst/>
                        </a:rPr>
                        <a:t>Layer 1</a:t>
                      </a:r>
                      <a:endParaRPr lang="en-US" sz="1400" b="1"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1" u="none" strike="noStrike" dirty="0">
                          <a:effectLst/>
                        </a:rPr>
                        <a:t>Layer 2</a:t>
                      </a:r>
                      <a:endParaRPr lang="en-US" sz="1400" b="1"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1" u="none" strike="noStrike" dirty="0">
                          <a:effectLst/>
                        </a:rPr>
                        <a:t>Weights</a:t>
                      </a:r>
                      <a:endParaRPr lang="en-US" sz="1400" b="1"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1" u="none" strike="noStrike" dirty="0">
                          <a:effectLst/>
                        </a:rPr>
                        <a:t>Average MSE</a:t>
                      </a:r>
                      <a:endParaRPr lang="en-US" sz="1400" b="1" i="0" u="none" strike="noStrike" dirty="0">
                        <a:solidFill>
                          <a:srgbClr val="000000"/>
                        </a:solidFill>
                        <a:effectLst/>
                        <a:latin typeface="Calibri" charset="0"/>
                      </a:endParaRPr>
                    </a:p>
                  </a:txBody>
                  <a:tcPr marL="6350" marR="6350" marT="6350" marB="0" anchor="ctr">
                    <a:noFill/>
                  </a:tcPr>
                </a:tc>
                <a:tc>
                  <a:txBody>
                    <a:bodyPr/>
                    <a:lstStyle/>
                    <a:p>
                      <a:pPr algn="ctr" fontAlgn="b"/>
                      <a:r>
                        <a:rPr lang="en-US" sz="1400" b="1" u="none" strike="noStrike" dirty="0">
                          <a:effectLst/>
                        </a:rPr>
                        <a:t>Best MSE</a:t>
                      </a:r>
                      <a:endParaRPr lang="en-US" sz="1400" b="1" i="0" u="none" strike="noStrike" dirty="0">
                        <a:solidFill>
                          <a:srgbClr val="000000"/>
                        </a:solidFill>
                        <a:effectLst/>
                        <a:latin typeface="Calibri" charset="0"/>
                      </a:endParaRPr>
                    </a:p>
                  </a:txBody>
                  <a:tcPr marL="6350" marR="6350" marT="6350" marB="0" anchor="ctr">
                    <a:noFill/>
                  </a:tcPr>
                </a:tc>
              </a:tr>
              <a:tr h="203200">
                <a:tc>
                  <a:txBody>
                    <a:bodyPr/>
                    <a:lstStyle/>
                    <a:p>
                      <a:pPr algn="ctr" fontAlgn="b"/>
                      <a:r>
                        <a:rPr lang="en-US" sz="1400" u="none" strike="noStrike">
                          <a:effectLst/>
                        </a:rPr>
                        <a:t>5</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cs-CZ" sz="1400" u="none" strike="noStrike">
                          <a:effectLst/>
                        </a:rPr>
                        <a:t>121</a:t>
                      </a:r>
                      <a:endParaRPr lang="cs-CZ"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0.41</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0.31</a:t>
                      </a:r>
                      <a:endParaRPr lang="nb-NO" sz="1400" b="0" i="0" u="none" strike="noStrike">
                        <a:solidFill>
                          <a:srgbClr val="000000"/>
                        </a:solidFill>
                        <a:effectLst/>
                        <a:latin typeface="Calibri" charset="0"/>
                      </a:endParaRPr>
                    </a:p>
                  </a:txBody>
                  <a:tcPr marL="6350" marR="6350" marT="6350" marB="0" anchor="ctr">
                    <a:noFill/>
                  </a:tcPr>
                </a:tc>
              </a:tr>
              <a:tr h="203200">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152</a:t>
                      </a:r>
                      <a:endParaRPr lang="is-I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0.40</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0.19</a:t>
                      </a:r>
                      <a:endParaRPr lang="nb-NO" sz="1400" b="0" i="0" u="none" strike="noStrike">
                        <a:solidFill>
                          <a:srgbClr val="000000"/>
                        </a:solidFill>
                        <a:effectLst/>
                        <a:latin typeface="Calibri" charset="0"/>
                      </a:endParaRPr>
                    </a:p>
                  </a:txBody>
                  <a:tcPr marL="6350" marR="6350" marT="6350" marB="0" anchor="ctr">
                    <a:noFill/>
                  </a:tcPr>
                </a:tc>
              </a:tr>
              <a:tr h="203200">
                <a:tc>
                  <a:txBody>
                    <a:bodyPr/>
                    <a:lstStyle/>
                    <a:p>
                      <a:pPr algn="ctr" fontAlgn="b"/>
                      <a:r>
                        <a:rPr lang="en-US" sz="1400" u="none" strike="noStrike">
                          <a:effectLst/>
                        </a:rPr>
                        <a:t>8</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en-US" sz="1400" u="none" strike="noStrike">
                          <a:effectLst/>
                        </a:rPr>
                        <a:t>0</a:t>
                      </a:r>
                      <a:endParaRPr lang="en-US" sz="1400" b="0" i="0" u="none" strike="noStrike">
                        <a:solidFill>
                          <a:srgbClr val="000000"/>
                        </a:solidFill>
                        <a:effectLst/>
                        <a:latin typeface="Calibri" charset="0"/>
                      </a:endParaRPr>
                    </a:p>
                  </a:txBody>
                  <a:tcPr marL="6350" marR="6350" marT="6350" marB="0" anchor="ctr">
                    <a:noFill/>
                  </a:tcPr>
                </a:tc>
                <a:tc>
                  <a:txBody>
                    <a:bodyPr/>
                    <a:lstStyle/>
                    <a:p>
                      <a:pPr algn="ctr" fontAlgn="b"/>
                      <a:r>
                        <a:rPr lang="is-IS" sz="1400" u="none" strike="noStrike">
                          <a:effectLst/>
                        </a:rPr>
                        <a:t>192</a:t>
                      </a:r>
                      <a:endParaRPr lang="is-IS"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a:effectLst/>
                        </a:rPr>
                        <a:t>0.38</a:t>
                      </a:r>
                      <a:endParaRPr lang="nb-NO" sz="1400" b="0" i="0" u="none" strike="noStrike">
                        <a:solidFill>
                          <a:srgbClr val="000000"/>
                        </a:solidFill>
                        <a:effectLst/>
                        <a:latin typeface="Calibri" charset="0"/>
                      </a:endParaRPr>
                    </a:p>
                  </a:txBody>
                  <a:tcPr marL="6350" marR="6350" marT="6350" marB="0" anchor="ctr">
                    <a:noFill/>
                  </a:tcPr>
                </a:tc>
                <a:tc>
                  <a:txBody>
                    <a:bodyPr/>
                    <a:lstStyle/>
                    <a:p>
                      <a:pPr algn="ctr" fontAlgn="b"/>
                      <a:r>
                        <a:rPr lang="nb-NO" sz="1400" u="none" strike="noStrike" dirty="0">
                          <a:effectLst/>
                        </a:rPr>
                        <a:t>0.29</a:t>
                      </a:r>
                      <a:endParaRPr lang="nb-NO" sz="1400" b="0" i="0" u="none" strike="noStrike" dirty="0">
                        <a:solidFill>
                          <a:srgbClr val="000000"/>
                        </a:solidFill>
                        <a:effectLst/>
                        <a:latin typeface="Calibri" charset="0"/>
                      </a:endParaRPr>
                    </a:p>
                  </a:txBody>
                  <a:tcPr marL="6350" marR="6350" marT="6350" marB="0" anchor="ctr">
                    <a:noFill/>
                  </a:tcPr>
                </a:tc>
              </a:tr>
            </a:tbl>
          </a:graphicData>
        </a:graphic>
      </p:graphicFrame>
      <p:sp>
        <p:nvSpPr>
          <p:cNvPr id="5" name="Slide Number Placeholder 4"/>
          <p:cNvSpPr>
            <a:spLocks noGrp="1"/>
          </p:cNvSpPr>
          <p:nvPr>
            <p:ph type="sldNum" sz="quarter" idx="12"/>
          </p:nvPr>
        </p:nvSpPr>
        <p:spPr/>
        <p:txBody>
          <a:bodyPr/>
          <a:lstStyle/>
          <a:p>
            <a:fld id="{7FE02735-D6C4-9143-AA7B-CB735DC88641}" type="slidenum">
              <a:rPr lang="en-US" smtClean="0"/>
              <a:t>46</a:t>
            </a:fld>
            <a:endParaRPr lang="en-US"/>
          </a:p>
        </p:txBody>
      </p:sp>
    </p:spTree>
    <p:extLst>
      <p:ext uri="{BB962C8B-B14F-4D97-AF65-F5344CB8AC3E}">
        <p14:creationId xmlns:p14="http://schemas.microsoft.com/office/powerpoint/2010/main" val="10637220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Math</a:t>
            </a:r>
            <a:endParaRPr lang="en-US" dirty="0"/>
          </a:p>
        </p:txBody>
      </p:sp>
      <p:sp>
        <p:nvSpPr>
          <p:cNvPr id="3" name="Slide Number Placeholder 2"/>
          <p:cNvSpPr>
            <a:spLocks noGrp="1"/>
          </p:cNvSpPr>
          <p:nvPr>
            <p:ph type="sldNum" sz="quarter" idx="12"/>
          </p:nvPr>
        </p:nvSpPr>
        <p:spPr/>
        <p:txBody>
          <a:bodyPr/>
          <a:lstStyle/>
          <a:p>
            <a:fld id="{7FE02735-D6C4-9143-AA7B-CB735DC88641}" type="slidenum">
              <a:rPr lang="en-US" smtClean="0"/>
              <a:t>47</a:t>
            </a:fld>
            <a:endParaRPr lang="en-US"/>
          </a:p>
        </p:txBody>
      </p:sp>
      <p:sp>
        <p:nvSpPr>
          <p:cNvPr id="5" name="TextBox 4"/>
          <p:cNvSpPr txBox="1"/>
          <p:nvPr/>
        </p:nvSpPr>
        <p:spPr>
          <a:xfrm>
            <a:off x="838200" y="1690688"/>
            <a:ext cx="4929743" cy="1754326"/>
          </a:xfrm>
          <a:prstGeom prst="rect">
            <a:avLst/>
          </a:prstGeom>
          <a:noFill/>
        </p:spPr>
        <p:txBody>
          <a:bodyPr wrap="square" rtlCol="0">
            <a:spAutoFit/>
          </a:bodyPr>
          <a:lstStyle/>
          <a:p>
            <a:r>
              <a:rPr lang="en-US" b="1" u="sng" dirty="0" smtClean="0"/>
              <a:t>Artificial Neural Networks</a:t>
            </a:r>
            <a:r>
              <a:rPr lang="en-US" dirty="0" smtClean="0"/>
              <a:t> </a:t>
            </a:r>
            <a:endParaRPr lang="en-US" b="1" u="sng" dirty="0" smtClean="0"/>
          </a:p>
          <a:p>
            <a:pPr marL="285750" indent="-285750">
              <a:buFont typeface="Arial" charset="0"/>
              <a:buChar char="•"/>
            </a:pPr>
            <a:r>
              <a:rPr lang="en-US" dirty="0" smtClean="0"/>
              <a:t>Are made up of interconnected </a:t>
            </a:r>
            <a:r>
              <a:rPr lang="en-US" u="sng" dirty="0" smtClean="0"/>
              <a:t>neurons</a:t>
            </a:r>
            <a:r>
              <a:rPr lang="en-US" dirty="0" smtClean="0"/>
              <a:t> (weights and nodes)</a:t>
            </a:r>
          </a:p>
          <a:p>
            <a:pPr marL="285750" indent="-285750">
              <a:buFont typeface="Arial" charset="0"/>
              <a:buChar char="•"/>
            </a:pPr>
            <a:r>
              <a:rPr lang="en-US" dirty="0" smtClean="0"/>
              <a:t>Store information as a mathematical model</a:t>
            </a:r>
          </a:p>
          <a:p>
            <a:pPr marL="285750" indent="-285750">
              <a:buFont typeface="Arial" charset="0"/>
              <a:buChar char="•"/>
            </a:pPr>
            <a:r>
              <a:rPr lang="en-US" dirty="0" smtClean="0"/>
              <a:t>“Learn” through iterative perturbations and complex backpropagation algorithms</a:t>
            </a:r>
          </a:p>
        </p:txBody>
      </p:sp>
      <p:pic>
        <p:nvPicPr>
          <p:cNvPr id="6" name="Picture 5"/>
          <p:cNvPicPr>
            <a:picLocks noChangeAspect="1"/>
          </p:cNvPicPr>
          <p:nvPr/>
        </p:nvPicPr>
        <p:blipFill>
          <a:blip r:embed="rId2"/>
          <a:stretch>
            <a:fillRect/>
          </a:stretch>
        </p:blipFill>
        <p:spPr>
          <a:xfrm>
            <a:off x="6725212" y="1458637"/>
            <a:ext cx="4670375" cy="221842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7093739" y="4189365"/>
                <a:ext cx="4001032" cy="1381340"/>
              </a:xfrm>
              <a:prstGeom prst="rect">
                <a:avLst/>
              </a:prstGeom>
              <a:noFill/>
            </p:spPr>
            <p:txBody>
              <a:bodyPr wrap="none" rtlCol="0">
                <a:spAutoFit/>
              </a:bodyPr>
              <a:lstStyle/>
              <a:p>
                <a:r>
                  <a:rPr lang="en-US" b="0" dirty="0" smtClean="0">
                    <a:latin typeface="Cambria Math" charset="0"/>
                  </a:rPr>
                  <a:t>For a single neuron: </a:t>
                </a:r>
              </a:p>
              <a:p>
                <a:endParaRPr lang="en-US" b="0" dirty="0" smtClean="0">
                  <a:latin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rPr>
                        <m:t>𝑜𝑢𝑡𝑝𝑢𝑡</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nary>
                            <m:naryPr>
                              <m:chr m:val="∑"/>
                              <m:subHide m:val="on"/>
                              <m:supHide m:val="on"/>
                              <m:ctrlPr>
                                <a:rPr lang="en-US" b="0" i="1" smtClean="0">
                                  <a:latin typeface="Cambria Math" charset="0"/>
                                  <a:ea typeface="Cambria Math" charset="0"/>
                                  <a:cs typeface="Cambria Math" charset="0"/>
                                </a:rPr>
                              </m:ctrlPr>
                            </m:naryPr>
                            <m:sub/>
                            <m:sup/>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𝑤𝑒𝑖𝑔h𝑡</m:t>
                                      </m:r>
                                    </m:e>
                                    <m:sub>
                                      <m:r>
                                        <a:rPr lang="en-US" b="0" i="1" smtClean="0">
                                          <a:latin typeface="Cambria Math" charset="0"/>
                                        </a:rPr>
                                        <m:t>𝑖</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𝑖𝑛𝑝𝑢𝑡</m:t>
                                      </m:r>
                                    </m:e>
                                    <m:sub>
                                      <m:r>
                                        <a:rPr lang="en-US" b="0" i="1" smtClean="0">
                                          <a:latin typeface="Cambria Math" charset="0"/>
                                        </a:rPr>
                                        <m:t>𝑖</m:t>
                                      </m:r>
                                    </m:sub>
                                  </m:sSub>
                                </m:e>
                              </m:d>
                            </m:e>
                          </m:nary>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093739" y="4189365"/>
                <a:ext cx="4001032" cy="1381340"/>
              </a:xfrm>
              <a:prstGeom prst="rect">
                <a:avLst/>
              </a:prstGeom>
              <a:blipFill rotWithShape="0">
                <a:blip r:embed="rId3"/>
                <a:stretch>
                  <a:fillRect l="-1372" t="-2643"/>
                </a:stretch>
              </a:blipFill>
            </p:spPr>
            <p:txBody>
              <a:bodyPr/>
              <a:lstStyle/>
              <a:p>
                <a:r>
                  <a:rPr lang="en-US">
                    <a:noFill/>
                  </a:rPr>
                  <a:t> </a:t>
                </a:r>
              </a:p>
            </p:txBody>
          </p:sp>
        </mc:Fallback>
      </mc:AlternateContent>
    </p:spTree>
    <p:extLst>
      <p:ext uri="{BB962C8B-B14F-4D97-AF65-F5344CB8AC3E}">
        <p14:creationId xmlns:p14="http://schemas.microsoft.com/office/powerpoint/2010/main" val="1573794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79" y="54369"/>
            <a:ext cx="10515600" cy="1325563"/>
          </a:xfrm>
        </p:spPr>
        <p:txBody>
          <a:bodyPr/>
          <a:lstStyle/>
          <a:p>
            <a:r>
              <a:rPr lang="en-US" dirty="0" smtClean="0"/>
              <a:t>ANN Math</a:t>
            </a:r>
            <a:endParaRPr lang="en-US" dirty="0"/>
          </a:p>
        </p:txBody>
      </p:sp>
      <p:sp>
        <p:nvSpPr>
          <p:cNvPr id="3" name="Slide Number Placeholder 2"/>
          <p:cNvSpPr>
            <a:spLocks noGrp="1"/>
          </p:cNvSpPr>
          <p:nvPr>
            <p:ph type="sldNum" sz="quarter" idx="12"/>
          </p:nvPr>
        </p:nvSpPr>
        <p:spPr/>
        <p:txBody>
          <a:bodyPr/>
          <a:lstStyle/>
          <a:p>
            <a:fld id="{7FE02735-D6C4-9143-AA7B-CB735DC88641}" type="slidenum">
              <a:rPr lang="en-US" smtClean="0"/>
              <a:t>48</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06781" y="1396803"/>
                <a:ext cx="3040769" cy="381515"/>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charset="0"/>
                      </a:rPr>
                      <m:t>𝑦</m:t>
                    </m:r>
                    <m:r>
                      <a:rPr lang="en-US" b="0" i="1" smtClean="0">
                        <a:latin typeface="Cambria Math" charset="0"/>
                      </a:rPr>
                      <m:t>=(</m:t>
                    </m:r>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1</m:t>
                        </m:r>
                      </m:sub>
                    </m:sSub>
                    <m:r>
                      <a:rPr lang="en-US" b="0" i="1" smtClean="0">
                        <a:latin typeface="Cambria Math" charset="0"/>
                      </a:rPr>
                      <m:t>∗</m:t>
                    </m:r>
                    <m:sSub>
                      <m:sSubPr>
                        <m:ctrlPr>
                          <a:rPr lang="en-US" b="0" i="1" smtClean="0">
                            <a:solidFill>
                              <a:schemeClr val="accent1"/>
                            </a:solidFill>
                            <a:latin typeface="Cambria Math" charset="0"/>
                          </a:rPr>
                        </m:ctrlPr>
                      </m:sSubPr>
                      <m:e>
                        <m:r>
                          <a:rPr lang="en-US" b="0" i="1" smtClean="0">
                            <a:solidFill>
                              <a:schemeClr val="accent1"/>
                            </a:solidFill>
                            <a:latin typeface="Cambria Math" charset="0"/>
                          </a:rPr>
                          <m:t>𝑛</m:t>
                        </m:r>
                      </m:e>
                      <m:sub>
                        <m:r>
                          <a:rPr lang="en-US" b="0" i="1" smtClean="0">
                            <a:solidFill>
                              <a:schemeClr val="accent1"/>
                            </a:solidFill>
                            <a:latin typeface="Cambria Math" charset="0"/>
                          </a:rPr>
                          <m:t>2,1</m:t>
                        </m:r>
                      </m:sub>
                    </m:sSub>
                    <m:r>
                      <a:rPr lang="en-US" b="0" i="1" smtClean="0">
                        <a:latin typeface="Cambria Math" charset="0"/>
                      </a:rPr>
                      <m:t>)+(</m:t>
                    </m:r>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2</m:t>
                        </m:r>
                      </m:sub>
                    </m:sSub>
                    <m:r>
                      <a:rPr lang="en-US" b="0" i="1" smtClean="0">
                        <a:latin typeface="Cambria Math" charset="0"/>
                      </a:rPr>
                      <m:t>∗</m:t>
                    </m:r>
                    <m:sSub>
                      <m:sSubPr>
                        <m:ctrlPr>
                          <a:rPr lang="en-US" b="0" i="1" smtClean="0">
                            <a:solidFill>
                              <a:schemeClr val="accent1"/>
                            </a:solidFill>
                            <a:latin typeface="Cambria Math" charset="0"/>
                          </a:rPr>
                        </m:ctrlPr>
                      </m:sSubPr>
                      <m:e>
                        <m:r>
                          <a:rPr lang="en-US" b="0" i="1" smtClean="0">
                            <a:solidFill>
                              <a:schemeClr val="accent1"/>
                            </a:solidFill>
                            <a:latin typeface="Cambria Math" charset="0"/>
                          </a:rPr>
                          <m:t>𝑛</m:t>
                        </m:r>
                      </m:e>
                      <m:sub>
                        <m:r>
                          <a:rPr lang="en-US" b="0" i="1" smtClean="0">
                            <a:solidFill>
                              <a:schemeClr val="accent1"/>
                            </a:solidFill>
                            <a:latin typeface="Cambria Math" charset="0"/>
                          </a:rPr>
                          <m:t>2,2</m:t>
                        </m:r>
                      </m:sub>
                    </m:sSub>
                  </m:oMath>
                </a14:m>
                <a:r>
                  <a:rPr lang="en-US" dirty="0" smtClean="0"/>
                  <a:t>)</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06781" y="1396803"/>
                <a:ext cx="3040769" cy="381515"/>
              </a:xfrm>
              <a:prstGeom prst="rect">
                <a:avLst/>
              </a:prstGeom>
              <a:blipFill rotWithShape="0">
                <a:blip r:embed="rId2"/>
                <a:stretch>
                  <a:fillRect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06781" y="4618881"/>
                <a:ext cx="6824496" cy="186089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charset="0"/>
                        </a:rPr>
                        <m:t>𝑦</m:t>
                      </m:r>
                      <m:r>
                        <a:rPr lang="en-US" b="0" i="1" smtClean="0">
                          <a:latin typeface="Cambria Math" charset="0"/>
                        </a:rPr>
                        <m:t>=</m:t>
                      </m:r>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1</m:t>
                          </m:r>
                        </m:sub>
                      </m:sSub>
                      <m:r>
                        <a:rPr lang="en-US" b="0" i="1" smtClean="0">
                          <a:solidFill>
                            <a:schemeClr val="accent1"/>
                          </a:solidFill>
                          <a:latin typeface="Cambria Math" charset="0"/>
                        </a:rPr>
                        <m:t> </m:t>
                      </m:r>
                      <m:d>
                        <m:dPr>
                          <m:begChr m:val="{"/>
                          <m:endChr m:val="}"/>
                          <m:ctrlPr>
                            <a:rPr lang="en-US" b="0" i="1" smtClean="0">
                              <a:latin typeface="Cambria Math" charset="0"/>
                            </a:rPr>
                          </m:ctrlPr>
                        </m:dPr>
                        <m:e>
                          <m:eqArr>
                            <m:eqArrPr>
                              <m:ctrlPr>
                                <a:rPr lang="en-US" i="1">
                                  <a:latin typeface="Cambria Math" charset="0"/>
                                </a:rPr>
                              </m:ctrlPr>
                            </m:eqArrPr>
                            <m:e>
                              <m:d>
                                <m:dPr>
                                  <m:begChr m:val="["/>
                                  <m:endChr m:val="]"/>
                                  <m:ctrlPr>
                                    <a:rPr lang="en-US" i="1" smtClean="0">
                                      <a:latin typeface="Cambria Math" charset="0"/>
                                    </a:rPr>
                                  </m:ctrlPr>
                                </m:dPr>
                                <m:e>
                                  <m:sSub>
                                    <m:sSubPr>
                                      <m:ctrlPr>
                                        <a:rPr lang="en-US" i="1" smtClean="0">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1</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1</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1</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1</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1</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i="1">
                                  <a:latin typeface="Cambria Math" charset="0"/>
                                </a:rPr>
                                <m:t>+</m:t>
                              </m:r>
                            </m:e>
                            <m:e>
                              <m:eqArr>
                                <m:eqArrPr>
                                  <m:ctrlPr>
                                    <a:rPr lang="en-US" i="1">
                                      <a:latin typeface="Cambria Math" charset="0"/>
                                    </a:rPr>
                                  </m:ctrlPr>
                                </m:eqArrPr>
                                <m:e>
                                  <m:d>
                                    <m:dPr>
                                      <m:begChr m:val="["/>
                                      <m:endChr m:val="]"/>
                                      <m:ctrlPr>
                                        <a:rPr lang="en-US" i="1" smtClean="0">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3</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1</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1</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1</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1</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i="1">
                                      <a:latin typeface="Cambria Math" charset="0"/>
                                    </a:rPr>
                                    <m:t>+</m:t>
                                  </m:r>
                                </m:e>
                                <m:e>
                                  <m:d>
                                    <m:dPr>
                                      <m:begChr m:val="["/>
                                      <m:endChr m:val="]"/>
                                      <m:ctrlPr>
                                        <a:rPr lang="en-US" i="1" smtClean="0">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5</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3</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3</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3</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3</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b="0" i="1" smtClean="0">
                                      <a:solidFill>
                                        <a:srgbClr val="002060"/>
                                      </a:solidFill>
                                      <a:latin typeface="Cambria Math" charset="0"/>
                                    </a:rPr>
                                    <m:t>    </m:t>
                                  </m:r>
                                </m:e>
                              </m:eqArr>
                            </m:e>
                          </m:eqArr>
                        </m:e>
                      </m:d>
                      <m:r>
                        <a:rPr lang="en-US" b="0" i="1" smtClean="0">
                          <a:latin typeface="Cambria Math" charset="0"/>
                        </a:rPr>
                        <m:t>+</m:t>
                      </m:r>
                    </m:oMath>
                  </m:oMathPara>
                </a14:m>
                <a:endParaRPr lang="en-US" b="0" i="1" dirty="0" smtClean="0">
                  <a:latin typeface="Cambria Math" charset="0"/>
                </a:endParaRPr>
              </a:p>
              <a:p>
                <a:pPr algn="r"/>
                <a14:m>
                  <m:oMath xmlns:m="http://schemas.openxmlformats.org/officeDocument/2006/math">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2</m:t>
                        </m:r>
                      </m:sub>
                    </m:sSub>
                    <m:d>
                      <m:dPr>
                        <m:begChr m:val="{"/>
                        <m:endChr m:val="}"/>
                        <m:ctrlPr>
                          <a:rPr lang="en-US" b="0" i="1" smtClean="0">
                            <a:latin typeface="Cambria Math" charset="0"/>
                          </a:rPr>
                        </m:ctrlPr>
                      </m:dPr>
                      <m:e>
                        <m:eqArr>
                          <m:eqArrPr>
                            <m:ctrlPr>
                              <a:rPr lang="en-US" i="1">
                                <a:latin typeface="Cambria Math" charset="0"/>
                              </a:rPr>
                            </m:ctrlPr>
                          </m:eqArrPr>
                          <m:e>
                            <m:d>
                              <m:dPr>
                                <m:begChr m:val="["/>
                                <m:endChr m:val="]"/>
                                <m:ctrlPr>
                                  <a:rPr lang="en-US" i="1" smtClean="0">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2</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1</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1</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1</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1</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i="1">
                                <a:latin typeface="Cambria Math" charset="0"/>
                              </a:rPr>
                              <m:t>+</m:t>
                            </m:r>
                          </m:e>
                          <m:e>
                            <m:eqArr>
                              <m:eqArrPr>
                                <m:ctrlPr>
                                  <a:rPr lang="en-US" i="1">
                                    <a:latin typeface="Cambria Math" charset="0"/>
                                  </a:rPr>
                                </m:ctrlPr>
                              </m:eqArrPr>
                              <m:e>
                                <m:d>
                                  <m:dPr>
                                    <m:begChr m:val="["/>
                                    <m:endChr m:val="]"/>
                                    <m:ctrlPr>
                                      <a:rPr lang="en-US" i="1" smtClean="0">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4</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2</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2</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2</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2</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i="1">
                                    <a:latin typeface="Cambria Math" charset="0"/>
                                  </a:rPr>
                                  <m:t>+</m:t>
                                </m:r>
                              </m:e>
                              <m:e>
                                <m:d>
                                  <m:dPr>
                                    <m:begChr m:val="["/>
                                    <m:endChr m:val="]"/>
                                    <m:ctrlPr>
                                      <a:rPr lang="en-US" i="1" smtClean="0">
                                        <a:latin typeface="Cambria Math" charset="0"/>
                                      </a:rPr>
                                    </m:ctrlPr>
                                  </m:dPr>
                                  <m:e>
                                    <m:sSub>
                                      <m:sSubPr>
                                        <m:ctrlPr>
                                          <a:rPr lang="en-US" i="1">
                                            <a:solidFill>
                                              <a:srgbClr val="002060"/>
                                            </a:solidFill>
                                            <a:latin typeface="Cambria Math" charset="0"/>
                                          </a:rPr>
                                        </m:ctrlPr>
                                      </m:sSubPr>
                                      <m:e>
                                        <m:r>
                                          <a:rPr lang="en-US" i="1" smtClean="0">
                                            <a:solidFill>
                                              <a:srgbClr val="002060"/>
                                            </a:solidFill>
                                            <a:latin typeface="Cambria Math" charset="0"/>
                                          </a:rPr>
                                          <m:t>𝑤</m:t>
                                        </m:r>
                                      </m:e>
                                      <m:sub>
                                        <m:r>
                                          <a:rPr lang="en-US" i="1">
                                            <a:solidFill>
                                              <a:srgbClr val="002060"/>
                                            </a:solidFill>
                                            <a:latin typeface="Cambria Math" charset="0"/>
                                          </a:rPr>
                                          <m:t>6</m:t>
                                        </m:r>
                                      </m:sub>
                                    </m:sSub>
                                    <m:r>
                                      <a:rPr lang="en-US" i="1">
                                        <a:latin typeface="Cambria Math" charset="0"/>
                                      </a:rPr>
                                      <m:t>∗</m:t>
                                    </m:r>
                                    <m:d>
                                      <m:dPr>
                                        <m:ctrlPr>
                                          <a:rPr lang="en-US" i="1">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𝑤</m:t>
                                            </m:r>
                                          </m:e>
                                          <m:sub>
                                            <m:r>
                                              <a:rPr lang="en-US" i="1">
                                                <a:solidFill>
                                                  <a:srgbClr val="FF0000"/>
                                                </a:solidFill>
                                                <a:latin typeface="Cambria Math" charset="0"/>
                                              </a:rPr>
                                              <m:t>3</m:t>
                                            </m:r>
                                          </m:sub>
                                        </m:sSub>
                                        <m:r>
                                          <a:rPr lang="en-US" i="1">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1</m:t>
                                            </m:r>
                                          </m:sub>
                                        </m:sSub>
                                      </m:e>
                                    </m:d>
                                    <m:r>
                                      <a:rPr lang="en-US" i="1">
                                        <a:latin typeface="Cambria Math" charset="0"/>
                                      </a:rPr>
                                      <m:t>+</m:t>
                                    </m:r>
                                    <m:d>
                                      <m:dPr>
                                        <m:ctrlPr>
                                          <a:rPr lang="en-US" i="1">
                                            <a:latin typeface="Cambria Math" charset="0"/>
                                          </a:rPr>
                                        </m:ctrlPr>
                                      </m:dPr>
                                      <m:e>
                                        <m:sSub>
                                          <m:sSubPr>
                                            <m:ctrlPr>
                                              <a:rPr lang="en-US" i="1">
                                                <a:solidFill>
                                                  <a:srgbClr val="FFC000"/>
                                                </a:solidFill>
                                                <a:latin typeface="Cambria Math" charset="0"/>
                                              </a:rPr>
                                            </m:ctrlPr>
                                          </m:sSubPr>
                                          <m:e>
                                            <m:r>
                                              <a:rPr lang="en-US" i="1">
                                                <a:solidFill>
                                                  <a:srgbClr val="FFC000"/>
                                                </a:solidFill>
                                                <a:latin typeface="Cambria Math" charset="0"/>
                                              </a:rPr>
                                              <m:t>𝑤</m:t>
                                            </m:r>
                                          </m:e>
                                          <m:sub>
                                            <m:r>
                                              <a:rPr lang="en-US" i="1">
                                                <a:solidFill>
                                                  <a:srgbClr val="FFC000"/>
                                                </a:solidFill>
                                                <a:latin typeface="Cambria Math" charset="0"/>
                                              </a:rPr>
                                              <m:t>3</m:t>
                                            </m:r>
                                          </m:sub>
                                        </m:sSub>
                                        <m:r>
                                          <a:rPr lang="en-US" i="1">
                                            <a:latin typeface="Cambria Math" charset="0"/>
                                          </a:rPr>
                                          <m:t>∗</m:t>
                                        </m:r>
                                        <m:sSub>
                                          <m:sSubPr>
                                            <m:ctrlPr>
                                              <a:rPr lang="en-US" i="1">
                                                <a:solidFill>
                                                  <a:srgbClr val="FFC000"/>
                                                </a:solidFill>
                                                <a:latin typeface="Cambria Math" charset="0"/>
                                              </a:rPr>
                                            </m:ctrlPr>
                                          </m:sSubPr>
                                          <m:e>
                                            <m:r>
                                              <a:rPr lang="en-US" i="1">
                                                <a:solidFill>
                                                  <a:srgbClr val="FFC000"/>
                                                </a:solidFill>
                                                <a:latin typeface="Cambria Math" charset="0"/>
                                              </a:rPr>
                                              <m:t>𝑥</m:t>
                                            </m:r>
                                          </m:e>
                                          <m:sub>
                                            <m:r>
                                              <a:rPr lang="en-US" i="1">
                                                <a:solidFill>
                                                  <a:srgbClr val="FFC000"/>
                                                </a:solidFill>
                                                <a:latin typeface="Cambria Math" charset="0"/>
                                              </a:rPr>
                                              <m:t>2</m:t>
                                            </m:r>
                                          </m:sub>
                                        </m:sSub>
                                      </m:e>
                                    </m:d>
                                    <m:r>
                                      <a:rPr lang="en-US" i="1">
                                        <a:latin typeface="Cambria Math" charset="0"/>
                                      </a:rPr>
                                      <m:t>+</m:t>
                                    </m:r>
                                    <m:d>
                                      <m:dPr>
                                        <m:ctrlPr>
                                          <a:rPr lang="en-US" i="1">
                                            <a:latin typeface="Cambria Math" charset="0"/>
                                          </a:rPr>
                                        </m:ctrlPr>
                                      </m:dPr>
                                      <m:e>
                                        <m:sSub>
                                          <m:sSubPr>
                                            <m:ctrlPr>
                                              <a:rPr lang="en-US" i="1">
                                                <a:solidFill>
                                                  <a:srgbClr val="92D050"/>
                                                </a:solidFill>
                                                <a:latin typeface="Cambria Math" charset="0"/>
                                              </a:rPr>
                                            </m:ctrlPr>
                                          </m:sSubPr>
                                          <m:e>
                                            <m:r>
                                              <a:rPr lang="en-US" i="1">
                                                <a:solidFill>
                                                  <a:srgbClr val="92D050"/>
                                                </a:solidFill>
                                                <a:latin typeface="Cambria Math" charset="0"/>
                                              </a:rPr>
                                              <m:t>𝑤</m:t>
                                            </m:r>
                                          </m:e>
                                          <m:sub>
                                            <m:r>
                                              <a:rPr lang="en-US" i="1">
                                                <a:solidFill>
                                                  <a:srgbClr val="92D050"/>
                                                </a:solidFill>
                                                <a:latin typeface="Cambria Math" charset="0"/>
                                              </a:rPr>
                                              <m:t>3</m:t>
                                            </m:r>
                                          </m:sub>
                                        </m:sSub>
                                        <m:r>
                                          <a:rPr lang="en-US" i="1">
                                            <a:latin typeface="Cambria Math" charset="0"/>
                                          </a:rPr>
                                          <m:t>∗</m:t>
                                        </m:r>
                                        <m:sSub>
                                          <m:sSubPr>
                                            <m:ctrlPr>
                                              <a:rPr lang="en-US" i="1">
                                                <a:solidFill>
                                                  <a:srgbClr val="92D050"/>
                                                </a:solidFill>
                                                <a:latin typeface="Cambria Math" charset="0"/>
                                              </a:rPr>
                                            </m:ctrlPr>
                                          </m:sSubPr>
                                          <m:e>
                                            <m:r>
                                              <a:rPr lang="en-US" i="1">
                                                <a:solidFill>
                                                  <a:srgbClr val="92D050"/>
                                                </a:solidFill>
                                                <a:latin typeface="Cambria Math" charset="0"/>
                                              </a:rPr>
                                              <m:t>𝑥</m:t>
                                            </m:r>
                                          </m:e>
                                          <m:sub>
                                            <m:r>
                                              <a:rPr lang="en-US" i="1">
                                                <a:solidFill>
                                                  <a:srgbClr val="92D050"/>
                                                </a:solidFill>
                                                <a:latin typeface="Cambria Math" charset="0"/>
                                              </a:rPr>
                                              <m:t>3</m:t>
                                            </m:r>
                                          </m:sub>
                                        </m:sSub>
                                      </m:e>
                                    </m:d>
                                    <m:r>
                                      <a:rPr lang="en-US" i="1">
                                        <a:latin typeface="Cambria Math" charset="0"/>
                                      </a:rPr>
                                      <m:t>+</m:t>
                                    </m:r>
                                    <m:d>
                                      <m:dPr>
                                        <m:ctrlPr>
                                          <a:rPr lang="en-US" i="1">
                                            <a:latin typeface="Cambria Math" charset="0"/>
                                          </a:rPr>
                                        </m:ctrlPr>
                                      </m:dPr>
                                      <m:e>
                                        <m:sSub>
                                          <m:sSubPr>
                                            <m:ctrlPr>
                                              <a:rPr lang="en-US" i="1">
                                                <a:solidFill>
                                                  <a:srgbClr val="00B0F0"/>
                                                </a:solidFill>
                                                <a:latin typeface="Cambria Math" charset="0"/>
                                              </a:rPr>
                                            </m:ctrlPr>
                                          </m:sSubPr>
                                          <m:e>
                                            <m:r>
                                              <a:rPr lang="en-US" i="1">
                                                <a:solidFill>
                                                  <a:srgbClr val="00B0F0"/>
                                                </a:solidFill>
                                                <a:latin typeface="Cambria Math" charset="0"/>
                                              </a:rPr>
                                              <m:t>𝑤</m:t>
                                            </m:r>
                                          </m:e>
                                          <m:sub>
                                            <m:r>
                                              <a:rPr lang="en-US" i="1">
                                                <a:solidFill>
                                                  <a:srgbClr val="00B0F0"/>
                                                </a:solidFill>
                                                <a:latin typeface="Cambria Math" charset="0"/>
                                              </a:rPr>
                                              <m:t>3</m:t>
                                            </m:r>
                                          </m:sub>
                                        </m:sSub>
                                        <m:r>
                                          <a:rPr lang="en-US" i="1">
                                            <a:latin typeface="Cambria Math" charset="0"/>
                                          </a:rPr>
                                          <m:t>∗</m:t>
                                        </m:r>
                                        <m:sSub>
                                          <m:sSubPr>
                                            <m:ctrlPr>
                                              <a:rPr lang="en-US" i="1">
                                                <a:solidFill>
                                                  <a:srgbClr val="00B0F0"/>
                                                </a:solidFill>
                                                <a:latin typeface="Cambria Math" charset="0"/>
                                              </a:rPr>
                                            </m:ctrlPr>
                                          </m:sSubPr>
                                          <m:e>
                                            <m:r>
                                              <a:rPr lang="en-US" i="1">
                                                <a:solidFill>
                                                  <a:srgbClr val="00B0F0"/>
                                                </a:solidFill>
                                                <a:latin typeface="Cambria Math" charset="0"/>
                                              </a:rPr>
                                              <m:t>𝑥</m:t>
                                            </m:r>
                                          </m:e>
                                          <m:sub>
                                            <m:r>
                                              <a:rPr lang="en-US" i="1">
                                                <a:solidFill>
                                                  <a:srgbClr val="00B0F0"/>
                                                </a:solidFill>
                                                <a:latin typeface="Cambria Math" charset="0"/>
                                              </a:rPr>
                                              <m:t>4</m:t>
                                            </m:r>
                                          </m:sub>
                                        </m:sSub>
                                      </m:e>
                                    </m:d>
                                  </m:e>
                                </m:d>
                                <m:r>
                                  <a:rPr lang="en-US" b="0" i="1" smtClean="0">
                                    <a:solidFill>
                                      <a:srgbClr val="002060"/>
                                    </a:solidFill>
                                    <a:latin typeface="Cambria Math" charset="0"/>
                                  </a:rPr>
                                  <m:t>.    </m:t>
                                </m:r>
                              </m:e>
                            </m:eqArr>
                          </m:e>
                        </m:eqArr>
                      </m:e>
                    </m:d>
                  </m:oMath>
                </a14:m>
                <a:r>
                  <a:rPr lang="en-US" dirty="0" smtClean="0"/>
                  <a:t>     </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06781" y="4618881"/>
                <a:ext cx="6824496" cy="1860894"/>
              </a:xfrm>
              <a:prstGeom prst="rect">
                <a:avLst/>
              </a:prstGeom>
              <a:blipFill rotWithShape="0">
                <a:blip r:embed="rId3"/>
                <a:stretch>
                  <a:fillRect/>
                </a:stretch>
              </a:blipFill>
            </p:spPr>
            <p:txBody>
              <a:bodyPr/>
              <a:lstStyle/>
              <a:p>
                <a:r>
                  <a:rPr lang="en-US">
                    <a:noFill/>
                  </a:rPr>
                  <a:t> </a:t>
                </a:r>
              </a:p>
            </p:txBody>
          </p:sp>
        </mc:Fallback>
      </mc:AlternateContent>
      <p:grpSp>
        <p:nvGrpSpPr>
          <p:cNvPr id="10" name="Group 9"/>
          <p:cNvGrpSpPr/>
          <p:nvPr/>
        </p:nvGrpSpPr>
        <p:grpSpPr>
          <a:xfrm>
            <a:off x="199765" y="2717051"/>
            <a:ext cx="5454314" cy="921406"/>
            <a:chOff x="6493616" y="1590157"/>
            <a:chExt cx="5454314" cy="921406"/>
          </a:xfrm>
        </p:grpSpPr>
        <mc:AlternateContent xmlns:mc="http://schemas.openxmlformats.org/markup-compatibility/2006" xmlns:a14="http://schemas.microsoft.com/office/drawing/2010/main">
          <mc:Choice Requires="a14">
            <p:sp>
              <p:nvSpPr>
                <p:cNvPr id="11" name="TextBox 10"/>
                <p:cNvSpPr txBox="1"/>
                <p:nvPr/>
              </p:nvSpPr>
              <p:spPr>
                <a:xfrm>
                  <a:off x="6493616" y="1590157"/>
                  <a:ext cx="5454314" cy="921406"/>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charset="0"/>
                          </a:rPr>
                          <m:t>𝑦</m:t>
                        </m:r>
                        <m:r>
                          <a:rPr lang="en-US" b="0" i="1" smtClean="0">
                            <a:latin typeface="Cambria Math" charset="0"/>
                          </a:rPr>
                          <m:t>=</m:t>
                        </m:r>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1</m:t>
                            </m:r>
                          </m:sub>
                        </m:sSub>
                        <m:d>
                          <m:dPr>
                            <m:ctrlPr>
                              <a:rPr lang="en-US" b="0" i="1" smtClean="0">
                                <a:latin typeface="Cambria Math" charset="0"/>
                              </a:rPr>
                            </m:ctrlPr>
                          </m:dPr>
                          <m:e>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1</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1,1</m:t>
                                    </m:r>
                                  </m:sub>
                                </m:sSub>
                              </m:e>
                            </m:d>
                            <m:r>
                              <a:rPr lang="en-US" i="1">
                                <a:latin typeface="Cambria Math" charset="0"/>
                              </a:rPr>
                              <m:t>+</m:t>
                            </m:r>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3</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1,2</m:t>
                                    </m:r>
                                  </m:sub>
                                </m:sSub>
                              </m:e>
                            </m:d>
                            <m:r>
                              <a:rPr lang="en-US" i="1">
                                <a:latin typeface="Cambria Math" charset="0"/>
                              </a:rPr>
                              <m:t>+</m:t>
                            </m:r>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5</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1,3</m:t>
                                    </m:r>
                                  </m:sub>
                                </m:sSub>
                              </m:e>
                            </m:d>
                          </m:e>
                        </m:d>
                        <m:r>
                          <a:rPr lang="en-US" b="0" i="1" smtClean="0">
                            <a:latin typeface="Cambria Math" charset="0"/>
                          </a:rPr>
                          <m:t>+</m:t>
                        </m:r>
                      </m:oMath>
                    </m:oMathPara>
                  </a14:m>
                  <a:endParaRPr lang="en-US" b="0" i="1" dirty="0" smtClean="0">
                    <a:latin typeface="Cambria Math" charset="0"/>
                  </a:endParaRPr>
                </a:p>
                <a:p>
                  <a:pPr algn="r"/>
                  <a14:m>
                    <m:oMath xmlns:m="http://schemas.openxmlformats.org/officeDocument/2006/math">
                      <m:sSub>
                        <m:sSubPr>
                          <m:ctrlPr>
                            <a:rPr lang="en-US" i="1" smtClean="0">
                              <a:solidFill>
                                <a:schemeClr val="accent1"/>
                              </a:solidFill>
                              <a:latin typeface="Cambria Math" charset="0"/>
                            </a:rPr>
                          </m:ctrlPr>
                        </m:sSubPr>
                        <m:e>
                          <m:r>
                            <a:rPr lang="en-US" i="1">
                              <a:solidFill>
                                <a:schemeClr val="accent1"/>
                              </a:solidFill>
                              <a:latin typeface="Cambria Math" charset="0"/>
                            </a:rPr>
                            <m:t>𝑤</m:t>
                          </m:r>
                        </m:e>
                        <m:sub>
                          <m:r>
                            <a:rPr lang="en-US" b="0" i="1" smtClean="0">
                              <a:solidFill>
                                <a:schemeClr val="accent1"/>
                              </a:solidFill>
                              <a:latin typeface="Cambria Math" charset="0"/>
                            </a:rPr>
                            <m:t>2</m:t>
                          </m:r>
                        </m:sub>
                      </m:sSub>
                      <m:d>
                        <m:dPr>
                          <m:ctrlPr>
                            <a:rPr lang="en-US" b="0" i="1" smtClean="0">
                              <a:latin typeface="Cambria Math" charset="0"/>
                            </a:rPr>
                          </m:ctrlPr>
                        </m:dPr>
                        <m:e>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2</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1,1</m:t>
                                  </m:r>
                                </m:sub>
                              </m:sSub>
                            </m:e>
                          </m:d>
                          <m:r>
                            <a:rPr lang="en-US" i="1">
                              <a:latin typeface="Cambria Math" charset="0"/>
                            </a:rPr>
                            <m:t>+</m:t>
                          </m:r>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4</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1,2</m:t>
                                  </m:r>
                                </m:sub>
                              </m:sSub>
                            </m:e>
                          </m:d>
                          <m:r>
                            <a:rPr lang="en-US" i="1">
                              <a:latin typeface="Cambria Math" charset="0"/>
                            </a:rPr>
                            <m:t>+</m:t>
                          </m:r>
                          <m:d>
                            <m:dPr>
                              <m:ctrlPr>
                                <a:rPr lang="en-US" i="1">
                                  <a:latin typeface="Cambria Math" charset="0"/>
                                </a:rPr>
                              </m:ctrlPr>
                            </m:dPr>
                            <m:e>
                              <m:sSub>
                                <m:sSubPr>
                                  <m:ctrlPr>
                                    <a:rPr lang="en-US" i="1">
                                      <a:solidFill>
                                        <a:srgbClr val="002060"/>
                                      </a:solidFill>
                                      <a:latin typeface="Cambria Math" charset="0"/>
                                    </a:rPr>
                                  </m:ctrlPr>
                                </m:sSubPr>
                                <m:e>
                                  <m:r>
                                    <a:rPr lang="en-US" i="1">
                                      <a:solidFill>
                                        <a:srgbClr val="002060"/>
                                      </a:solidFill>
                                      <a:latin typeface="Cambria Math" charset="0"/>
                                    </a:rPr>
                                    <m:t>𝑤</m:t>
                                  </m:r>
                                </m:e>
                                <m:sub>
                                  <m:r>
                                    <a:rPr lang="en-US" i="1">
                                      <a:solidFill>
                                        <a:srgbClr val="002060"/>
                                      </a:solidFill>
                                      <a:latin typeface="Cambria Math" charset="0"/>
                                    </a:rPr>
                                    <m:t>6</m:t>
                                  </m:r>
                                </m:sub>
                              </m:sSub>
                              <m:r>
                                <a:rPr lang="en-US" i="1">
                                  <a:latin typeface="Cambria Math" charset="0"/>
                                </a:rPr>
                                <m:t>∗</m:t>
                              </m:r>
                              <m:sSub>
                                <m:sSubPr>
                                  <m:ctrlPr>
                                    <a:rPr lang="en-US" i="1">
                                      <a:solidFill>
                                        <a:srgbClr val="002060"/>
                                      </a:solidFill>
                                      <a:latin typeface="Cambria Math" charset="0"/>
                                    </a:rPr>
                                  </m:ctrlPr>
                                </m:sSubPr>
                                <m:e>
                                  <m:r>
                                    <a:rPr lang="en-US" i="1">
                                      <a:solidFill>
                                        <a:srgbClr val="002060"/>
                                      </a:solidFill>
                                      <a:latin typeface="Cambria Math" charset="0"/>
                                    </a:rPr>
                                    <m:t>𝑛</m:t>
                                  </m:r>
                                </m:e>
                                <m:sub>
                                  <m:r>
                                    <a:rPr lang="en-US" i="1">
                                      <a:solidFill>
                                        <a:srgbClr val="002060"/>
                                      </a:solidFill>
                                      <a:latin typeface="Cambria Math" charset="0"/>
                                    </a:rPr>
                                    <m:t>1,3</m:t>
                                  </m:r>
                                </m:sub>
                              </m:sSub>
                            </m:e>
                          </m:d>
                        </m:e>
                      </m:d>
                    </m:oMath>
                  </a14:m>
                  <a:r>
                    <a:rPr lang="en-US" dirty="0" smtClean="0"/>
                    <a:t>        </a:t>
                  </a:r>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6493616" y="1590157"/>
                  <a:ext cx="5454314" cy="921406"/>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10876760" y="2480666"/>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589661" y="2483548"/>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237545" y="2436209"/>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876760" y="2050860"/>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89661" y="2052479"/>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247860" y="2050860"/>
              <a:ext cx="35433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951" y="4086268"/>
            <a:ext cx="4708594" cy="2635207"/>
          </a:xfrm>
          <a:prstGeom prst="rect">
            <a:avLst/>
          </a:prstGeom>
        </p:spPr>
      </p:pic>
      <p:sp>
        <p:nvSpPr>
          <p:cNvPr id="19" name="TextBox 18"/>
          <p:cNvSpPr txBox="1"/>
          <p:nvPr/>
        </p:nvSpPr>
        <p:spPr>
          <a:xfrm>
            <a:off x="1559956" y="4156545"/>
            <a:ext cx="4914743" cy="369332"/>
          </a:xfrm>
          <a:prstGeom prst="rect">
            <a:avLst/>
          </a:prstGeom>
          <a:noFill/>
        </p:spPr>
        <p:txBody>
          <a:bodyPr wrap="none" rtlCol="0">
            <a:spAutoFit/>
          </a:bodyPr>
          <a:lstStyle/>
          <a:p>
            <a:r>
              <a:rPr lang="en-US" b="1" dirty="0" smtClean="0"/>
              <a:t>Overall Equation is Nested </a:t>
            </a:r>
            <a:r>
              <a:rPr lang="en-US" b="1" smtClean="0"/>
              <a:t>Weighted Summations</a:t>
            </a:r>
            <a:endParaRPr lang="en-US" b="1"/>
          </a:p>
        </p:txBody>
      </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57827" t="30879" b="21843"/>
          <a:stretch/>
        </p:blipFill>
        <p:spPr>
          <a:xfrm>
            <a:off x="3967211" y="1046232"/>
            <a:ext cx="1985775" cy="1245870"/>
          </a:xfrm>
          <a:prstGeom prst="rect">
            <a:avLst/>
          </a:prstGeom>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36166" t="9114" b="16608"/>
          <a:stretch/>
        </p:blipFill>
        <p:spPr>
          <a:xfrm>
            <a:off x="6641550" y="1876863"/>
            <a:ext cx="3005698" cy="1957374"/>
          </a:xfrm>
          <a:prstGeom prst="rect">
            <a:avLst/>
          </a:prstGeom>
        </p:spPr>
      </p:pic>
    </p:spTree>
    <p:extLst>
      <p:ext uri="{BB962C8B-B14F-4D97-AF65-F5344CB8AC3E}">
        <p14:creationId xmlns:p14="http://schemas.microsoft.com/office/powerpoint/2010/main" val="8183736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Correction</a:t>
            </a:r>
            <a:endParaRPr lang="en-US" dirty="0"/>
          </a:p>
        </p:txBody>
      </p:sp>
      <p:sp>
        <p:nvSpPr>
          <p:cNvPr id="3" name="Slide Number Placeholder 2"/>
          <p:cNvSpPr>
            <a:spLocks noGrp="1"/>
          </p:cNvSpPr>
          <p:nvPr>
            <p:ph type="sldNum" sz="quarter" idx="12"/>
          </p:nvPr>
        </p:nvSpPr>
        <p:spPr/>
        <p:txBody>
          <a:bodyPr/>
          <a:lstStyle/>
          <a:p>
            <a:fld id="{7FE02735-D6C4-9143-AA7B-CB735DC88641}" type="slidenum">
              <a:rPr lang="en-US" smtClean="0"/>
              <a:t>49</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085330" y="1604490"/>
                <a:ext cx="3183564" cy="507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𝑟𝑎𝑡𝑒</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𝑟𝑎𝑡𝑒</m:t>
                          </m:r>
                        </m:e>
                        <m:sub>
                          <m:r>
                            <a:rPr lang="en-US" b="0" i="1" smtClean="0">
                              <a:latin typeface="Cambria Math" charset="0"/>
                            </a:rPr>
                            <m:t>𝑎𝑑𝑗</m:t>
                          </m:r>
                        </m:sub>
                      </m:sSub>
                      <m:r>
                        <a:rPr lang="en-US" b="0" i="1" smtClean="0">
                          <a:latin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𝑒</m:t>
                          </m:r>
                        </m:e>
                        <m:sup>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f>
                            <m:fPr>
                              <m:ctrlPr>
                                <a:rPr lang="en-US" i="1">
                                  <a:latin typeface="Cambria Math" charset="0"/>
                                  <a:ea typeface="Cambria Math" charset="0"/>
                                  <a:cs typeface="Cambria Math" charset="0"/>
                                </a:rPr>
                              </m:ctrlPr>
                            </m:fPr>
                            <m:num>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𝐸</m:t>
                                  </m:r>
                                </m:e>
                                <m:sub>
                                  <m:r>
                                    <a:rPr lang="en-US" b="0" i="1" smtClean="0">
                                      <a:latin typeface="Cambria Math" charset="0"/>
                                      <a:ea typeface="Cambria Math" charset="0"/>
                                      <a:cs typeface="Cambria Math" charset="0"/>
                                    </a:rPr>
                                    <m:t>𝑎</m:t>
                                  </m:r>
                                </m:sub>
                              </m:sSub>
                            </m:num>
                            <m:den>
                              <m:r>
                                <a:rPr lang="en-US" i="1">
                                  <a:latin typeface="Cambria Math" charset="0"/>
                                  <a:ea typeface="Cambria Math" charset="0"/>
                                  <a:cs typeface="Cambria Math" charset="0"/>
                                </a:rPr>
                                <m:t>𝑅</m:t>
                              </m:r>
                            </m:den>
                          </m:f>
                          <m:d>
                            <m:dPr>
                              <m:ctrlPr>
                                <a:rPr lang="en-US" i="1">
                                  <a:latin typeface="Cambria Math" charset="0"/>
                                  <a:ea typeface="Cambria Math" charset="0"/>
                                  <a:cs typeface="Cambria Math" charset="0"/>
                                </a:rPr>
                              </m:ctrlPr>
                            </m:dPr>
                            <m:e>
                              <m:f>
                                <m:fPr>
                                  <m:ctrlPr>
                                    <a:rPr lang="en-US" i="1">
                                      <a:latin typeface="Cambria Math" charset="0"/>
                                      <a:ea typeface="Cambria Math" charset="0"/>
                                      <a:cs typeface="Cambria Math" charset="0"/>
                                    </a:rPr>
                                  </m:ctrlPr>
                                </m:fPr>
                                <m:num>
                                  <m:r>
                                    <a:rPr lang="en-US" i="1">
                                      <a:latin typeface="Cambria Math" charset="0"/>
                                      <a:ea typeface="Cambria Math" charset="0"/>
                                      <a:cs typeface="Cambria Math" charset="0"/>
                                    </a:rPr>
                                    <m:t>1</m:t>
                                  </m:r>
                                </m:num>
                                <m:den>
                                  <m:r>
                                    <a:rPr lang="en-US" i="1">
                                      <a:latin typeface="Cambria Math" charset="0"/>
                                      <a:ea typeface="Cambria Math" charset="0"/>
                                      <a:cs typeface="Cambria Math" charset="0"/>
                                    </a:rPr>
                                    <m:t>𝑇</m:t>
                                  </m:r>
                                </m:den>
                              </m:f>
                              <m:r>
                                <a:rPr lang="en-US" b="0" i="1" smtClean="0">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f>
                                <m:fPr>
                                  <m:ctrlPr>
                                    <a:rPr lang="en-US" i="1">
                                      <a:latin typeface="Cambria Math" charset="0"/>
                                      <a:ea typeface="Cambria Math" charset="0"/>
                                      <a:cs typeface="Cambria Math" charset="0"/>
                                    </a:rPr>
                                  </m:ctrlPr>
                                </m:fPr>
                                <m:num>
                                  <m:r>
                                    <a:rPr lang="en-US" i="1">
                                      <a:latin typeface="Cambria Math" charset="0"/>
                                      <a:ea typeface="Cambria Math" charset="0"/>
                                      <a:cs typeface="Cambria Math" charset="0"/>
                                    </a:rPr>
                                    <m:t>1</m:t>
                                  </m:r>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𝑇</m:t>
                                      </m:r>
                                    </m:e>
                                    <m:sub>
                                      <m:r>
                                        <a:rPr lang="en-US" b="0" i="1" smtClean="0">
                                          <a:latin typeface="Cambria Math" charset="0"/>
                                          <a:ea typeface="Cambria Math" charset="0"/>
                                          <a:cs typeface="Cambria Math" charset="0"/>
                                        </a:rPr>
                                        <m:t>𝑎𝑑𝑗</m:t>
                                      </m:r>
                                    </m:sub>
                                  </m:sSub>
                                </m:den>
                              </m:f>
                            </m:e>
                          </m:d>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085330" y="1604490"/>
                <a:ext cx="3183564" cy="507127"/>
              </a:xfrm>
              <a:prstGeom prst="rect">
                <a:avLst/>
              </a:prstGeom>
              <a:blipFill rotWithShape="0">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15" y="3410766"/>
            <a:ext cx="3428437" cy="2571328"/>
          </a:xfrm>
          <a:prstGeom prst="rect">
            <a:avLst/>
          </a:prstGeom>
        </p:spPr>
      </p:pic>
      <p:sp>
        <p:nvSpPr>
          <p:cNvPr id="9" name="TextBox 8"/>
          <p:cNvSpPr txBox="1"/>
          <p:nvPr/>
        </p:nvSpPr>
        <p:spPr>
          <a:xfrm>
            <a:off x="1577997" y="6268490"/>
            <a:ext cx="2198230" cy="369332"/>
          </a:xfrm>
          <a:prstGeom prst="rect">
            <a:avLst/>
          </a:prstGeom>
          <a:noFill/>
          <a:ln>
            <a:solidFill>
              <a:schemeClr val="tx1"/>
            </a:solidFill>
          </a:ln>
        </p:spPr>
        <p:txBody>
          <a:bodyPr wrap="none" rtlCol="0">
            <a:spAutoFit/>
          </a:bodyPr>
          <a:lstStyle/>
          <a:p>
            <a:r>
              <a:rPr lang="en-US" b="1" dirty="0" smtClean="0"/>
              <a:t>Chose </a:t>
            </a:r>
            <a:r>
              <a:rPr lang="en-US" b="1" dirty="0" err="1" smtClean="0"/>
              <a:t>Ea</a:t>
            </a:r>
            <a:r>
              <a:rPr lang="en-US" b="1" dirty="0" smtClean="0"/>
              <a:t> = 70 kJ/</a:t>
            </a:r>
            <a:r>
              <a:rPr lang="en-US" b="1" dirty="0" err="1" smtClean="0"/>
              <a:t>mol</a:t>
            </a:r>
            <a:endParaRPr lang="en-US" b="1" dirty="0"/>
          </a:p>
        </p:txBody>
      </p:sp>
      <mc:AlternateContent xmlns:mc="http://schemas.openxmlformats.org/markup-compatibility/2006" xmlns:a14="http://schemas.microsoft.com/office/drawing/2010/main">
        <mc:Choice Requires="a14">
          <p:sp>
            <p:nvSpPr>
              <p:cNvPr id="10" name="TextBox 9"/>
              <p:cNvSpPr txBox="1"/>
              <p:nvPr/>
            </p:nvSpPr>
            <p:spPr>
              <a:xfrm>
                <a:off x="1085329" y="2432577"/>
                <a:ext cx="3061736" cy="507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𝑟𝑎𝑡𝑒</m:t>
                          </m:r>
                        </m:e>
                        <m:sub>
                          <m:r>
                            <a:rPr lang="en-US" i="1">
                              <a:latin typeface="Cambria Math" charset="0"/>
                            </a:rPr>
                            <m:t>𝑎𝑑𝑗</m:t>
                          </m:r>
                        </m:sub>
                      </m:sSub>
                      <m:r>
                        <a:rPr lang="en-US" b="0" i="1" smtClean="0">
                          <a:latin typeface="Cambria Math" charset="0"/>
                        </a:rPr>
                        <m:t>=</m:t>
                      </m:r>
                      <m:r>
                        <a:rPr lang="en-US" b="0" i="1" smtClean="0">
                          <a:latin typeface="Cambria Math" charset="0"/>
                        </a:rPr>
                        <m:t>𝑟𝑎𝑡𝑒</m:t>
                      </m:r>
                      <m:r>
                        <a:rPr lang="en-US" b="0" i="1" smtClean="0">
                          <a:latin typeface="Cambria Math" charset="0"/>
                        </a:rPr>
                        <m:t> ∗</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𝑒</m:t>
                          </m:r>
                        </m:e>
                        <m:sup>
                          <m:r>
                            <a:rPr lang="en-US" b="0" i="1" smtClean="0">
                              <a:latin typeface="Cambria Math" charset="0"/>
                              <a:ea typeface="Cambria Math" charset="0"/>
                              <a:cs typeface="Cambria Math" charset="0"/>
                            </a:rPr>
                            <m:t> </m:t>
                          </m:r>
                          <m:f>
                            <m:fPr>
                              <m:ctrlPr>
                                <a:rPr lang="en-US" i="1">
                                  <a:latin typeface="Cambria Math" charset="0"/>
                                  <a:ea typeface="Cambria Math" charset="0"/>
                                  <a:cs typeface="Cambria Math" charset="0"/>
                                </a:rPr>
                              </m:ctrlPr>
                            </m:fPr>
                            <m:num>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𝐸</m:t>
                                  </m:r>
                                </m:e>
                                <m:sub>
                                  <m:r>
                                    <a:rPr lang="en-US" b="0" i="1" smtClean="0">
                                      <a:latin typeface="Cambria Math" charset="0"/>
                                      <a:ea typeface="Cambria Math" charset="0"/>
                                      <a:cs typeface="Cambria Math" charset="0"/>
                                    </a:rPr>
                                    <m:t>𝑎</m:t>
                                  </m:r>
                                </m:sub>
                              </m:sSub>
                            </m:num>
                            <m:den>
                              <m:r>
                                <a:rPr lang="en-US" i="1">
                                  <a:latin typeface="Cambria Math" charset="0"/>
                                  <a:ea typeface="Cambria Math" charset="0"/>
                                  <a:cs typeface="Cambria Math" charset="0"/>
                                </a:rPr>
                                <m:t>𝑅</m:t>
                              </m:r>
                            </m:den>
                          </m:f>
                          <m:d>
                            <m:dPr>
                              <m:ctrlPr>
                                <a:rPr lang="en-US" i="1">
                                  <a:latin typeface="Cambria Math" charset="0"/>
                                  <a:ea typeface="Cambria Math" charset="0"/>
                                  <a:cs typeface="Cambria Math" charset="0"/>
                                </a:rPr>
                              </m:ctrlPr>
                            </m:dPr>
                            <m:e>
                              <m:f>
                                <m:fPr>
                                  <m:ctrlPr>
                                    <a:rPr lang="en-US" i="1">
                                      <a:latin typeface="Cambria Math" charset="0"/>
                                      <a:ea typeface="Cambria Math" charset="0"/>
                                      <a:cs typeface="Cambria Math" charset="0"/>
                                    </a:rPr>
                                  </m:ctrlPr>
                                </m:fPr>
                                <m:num>
                                  <m:r>
                                    <a:rPr lang="en-US" i="1">
                                      <a:latin typeface="Cambria Math" charset="0"/>
                                      <a:ea typeface="Cambria Math" charset="0"/>
                                      <a:cs typeface="Cambria Math" charset="0"/>
                                    </a:rPr>
                                    <m:t>1</m:t>
                                  </m:r>
                                </m:num>
                                <m:den>
                                  <m:r>
                                    <a:rPr lang="en-US" i="1">
                                      <a:latin typeface="Cambria Math" charset="0"/>
                                      <a:ea typeface="Cambria Math" charset="0"/>
                                      <a:cs typeface="Cambria Math" charset="0"/>
                                    </a:rPr>
                                    <m:t>𝑇</m:t>
                                  </m:r>
                                </m:den>
                              </m:f>
                              <m:r>
                                <a:rPr lang="en-US" b="0" i="1" smtClean="0">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f>
                                <m:fPr>
                                  <m:ctrlPr>
                                    <a:rPr lang="en-US" i="1">
                                      <a:latin typeface="Cambria Math" charset="0"/>
                                      <a:ea typeface="Cambria Math" charset="0"/>
                                      <a:cs typeface="Cambria Math" charset="0"/>
                                    </a:rPr>
                                  </m:ctrlPr>
                                </m:fPr>
                                <m:num>
                                  <m:r>
                                    <a:rPr lang="en-US" i="1">
                                      <a:latin typeface="Cambria Math" charset="0"/>
                                      <a:ea typeface="Cambria Math" charset="0"/>
                                      <a:cs typeface="Cambria Math" charset="0"/>
                                    </a:rPr>
                                    <m:t>1</m:t>
                                  </m:r>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𝑇</m:t>
                                      </m:r>
                                    </m:e>
                                    <m:sub>
                                      <m:r>
                                        <a:rPr lang="en-US" b="0" i="1" smtClean="0">
                                          <a:latin typeface="Cambria Math" charset="0"/>
                                          <a:ea typeface="Cambria Math" charset="0"/>
                                          <a:cs typeface="Cambria Math" charset="0"/>
                                        </a:rPr>
                                        <m:t>𝑎𝑑𝑗</m:t>
                                      </m:r>
                                    </m:sub>
                                  </m:sSub>
                                </m:den>
                              </m:f>
                            </m:e>
                          </m:d>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085329" y="2432577"/>
                <a:ext cx="3061736" cy="50712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70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an Artificial Neural Network?</a:t>
            </a:r>
            <a:endParaRPr lang="en-US" dirty="0"/>
          </a:p>
        </p:txBody>
      </p:sp>
      <p:sp>
        <p:nvSpPr>
          <p:cNvPr id="4" name="Slide Number Placeholder 3"/>
          <p:cNvSpPr>
            <a:spLocks noGrp="1"/>
          </p:cNvSpPr>
          <p:nvPr>
            <p:ph type="sldNum" sz="quarter" idx="12"/>
          </p:nvPr>
        </p:nvSpPr>
        <p:spPr>
          <a:xfrm>
            <a:off x="9229725" y="6344911"/>
            <a:ext cx="2743200" cy="365125"/>
          </a:xfrm>
        </p:spPr>
        <p:txBody>
          <a:bodyPr/>
          <a:lstStyle/>
          <a:p>
            <a:fld id="{7FE02735-D6C4-9143-AA7B-CB735DC88641}" type="slidenum">
              <a:rPr lang="en-US" smtClean="0"/>
              <a:t>5</a:t>
            </a:fld>
            <a:endParaRPr lang="en-US"/>
          </a:p>
        </p:txBody>
      </p:sp>
      <p:sp>
        <p:nvSpPr>
          <p:cNvPr id="3" name="Oval 2"/>
          <p:cNvSpPr/>
          <p:nvPr/>
        </p:nvSpPr>
        <p:spPr>
          <a:xfrm>
            <a:off x="2493099" y="1963339"/>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1,1</a:t>
            </a:r>
            <a:endParaRPr lang="en-US" sz="1200" baseline="-25000" dirty="0">
              <a:solidFill>
                <a:schemeClr val="tx1"/>
              </a:solidFill>
            </a:endParaRPr>
          </a:p>
        </p:txBody>
      </p:sp>
      <p:sp>
        <p:nvSpPr>
          <p:cNvPr id="16" name="Oval 15"/>
          <p:cNvSpPr/>
          <p:nvPr/>
        </p:nvSpPr>
        <p:spPr>
          <a:xfrm>
            <a:off x="2493099" y="2650091"/>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1,2</a:t>
            </a:r>
            <a:endParaRPr lang="en-US" sz="1200" baseline="-25000" dirty="0">
              <a:solidFill>
                <a:schemeClr val="tx1"/>
              </a:solidFill>
            </a:endParaRPr>
          </a:p>
        </p:txBody>
      </p:sp>
      <p:sp>
        <p:nvSpPr>
          <p:cNvPr id="17" name="Oval 16"/>
          <p:cNvSpPr/>
          <p:nvPr/>
        </p:nvSpPr>
        <p:spPr>
          <a:xfrm>
            <a:off x="2493099" y="3335098"/>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1,3</a:t>
            </a:r>
            <a:endParaRPr lang="en-US" sz="1200" baseline="-25000" dirty="0">
              <a:solidFill>
                <a:schemeClr val="tx1"/>
              </a:solidFill>
            </a:endParaRPr>
          </a:p>
        </p:txBody>
      </p:sp>
      <p:sp>
        <p:nvSpPr>
          <p:cNvPr id="18" name="Oval 17"/>
          <p:cNvSpPr/>
          <p:nvPr/>
        </p:nvSpPr>
        <p:spPr>
          <a:xfrm>
            <a:off x="2493099" y="4020105"/>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1,4</a:t>
            </a:r>
            <a:endParaRPr lang="en-US" sz="1200" baseline="-25000" dirty="0">
              <a:solidFill>
                <a:schemeClr val="tx1"/>
              </a:solidFill>
            </a:endParaRPr>
          </a:p>
        </p:txBody>
      </p:sp>
      <p:sp>
        <p:nvSpPr>
          <p:cNvPr id="19" name="Oval 18"/>
          <p:cNvSpPr/>
          <p:nvPr/>
        </p:nvSpPr>
        <p:spPr>
          <a:xfrm>
            <a:off x="2501411" y="4705112"/>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1,5</a:t>
            </a:r>
            <a:endParaRPr lang="en-US" sz="1200" baseline="-25000" dirty="0">
              <a:solidFill>
                <a:schemeClr val="tx1"/>
              </a:solidFill>
            </a:endParaRPr>
          </a:p>
        </p:txBody>
      </p:sp>
      <p:sp>
        <p:nvSpPr>
          <p:cNvPr id="20" name="Oval 19"/>
          <p:cNvSpPr/>
          <p:nvPr/>
        </p:nvSpPr>
        <p:spPr>
          <a:xfrm>
            <a:off x="2530505" y="5390119"/>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1,6</a:t>
            </a:r>
            <a:endParaRPr lang="en-US" sz="1200" baseline="-25000" dirty="0">
              <a:solidFill>
                <a:schemeClr val="tx1"/>
              </a:solidFill>
            </a:endParaRPr>
          </a:p>
        </p:txBody>
      </p:sp>
      <p:sp>
        <p:nvSpPr>
          <p:cNvPr id="21" name="Oval 20"/>
          <p:cNvSpPr/>
          <p:nvPr/>
        </p:nvSpPr>
        <p:spPr>
          <a:xfrm>
            <a:off x="4014327" y="2648442"/>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a:solidFill>
                  <a:schemeClr val="tx1"/>
                </a:solidFill>
              </a:rPr>
              <a:t>2</a:t>
            </a:r>
            <a:r>
              <a:rPr lang="en-US" sz="1200" baseline="-25000" dirty="0" smtClean="0">
                <a:solidFill>
                  <a:schemeClr val="tx1"/>
                </a:solidFill>
              </a:rPr>
              <a:t>,1</a:t>
            </a:r>
            <a:endParaRPr lang="en-US" sz="1200" baseline="-25000" dirty="0">
              <a:solidFill>
                <a:schemeClr val="tx1"/>
              </a:solidFill>
            </a:endParaRPr>
          </a:p>
        </p:txBody>
      </p:sp>
      <p:sp>
        <p:nvSpPr>
          <p:cNvPr id="23" name="Oval 22"/>
          <p:cNvSpPr/>
          <p:nvPr/>
        </p:nvSpPr>
        <p:spPr>
          <a:xfrm>
            <a:off x="5205324" y="3667916"/>
            <a:ext cx="548640" cy="548640"/>
          </a:xfrm>
          <a:prstGeom prst="ellipse">
            <a:avLst/>
          </a:prstGeom>
          <a:gradFill flip="none" rotWithShape="1">
            <a:gsLst>
              <a:gs pos="18000">
                <a:schemeClr val="accent2">
                  <a:lumMod val="20000"/>
                  <a:lumOff val="80000"/>
                </a:schemeClr>
              </a:gs>
              <a:gs pos="93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smtClean="0">
                <a:solidFill>
                  <a:schemeClr val="tx1"/>
                </a:solidFill>
              </a:rPr>
              <a:t>y</a:t>
            </a:r>
            <a:endParaRPr lang="en-US" sz="1200" baseline="-25000" dirty="0">
              <a:solidFill>
                <a:schemeClr val="tx1"/>
              </a:solidFill>
            </a:endParaRPr>
          </a:p>
        </p:txBody>
      </p:sp>
      <p:sp>
        <p:nvSpPr>
          <p:cNvPr id="24" name="Oval 23"/>
          <p:cNvSpPr/>
          <p:nvPr/>
        </p:nvSpPr>
        <p:spPr>
          <a:xfrm>
            <a:off x="4014327" y="4685742"/>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2,2</a:t>
            </a:r>
            <a:endParaRPr lang="en-US" sz="1200" baseline="-25000" dirty="0">
              <a:solidFill>
                <a:schemeClr val="tx1"/>
              </a:solidFill>
            </a:endParaRPr>
          </a:p>
        </p:txBody>
      </p:sp>
      <p:cxnSp>
        <p:nvCxnSpPr>
          <p:cNvPr id="25" name="Straight Arrow Connector 24"/>
          <p:cNvCxnSpPr>
            <a:stCxn id="3" idx="6"/>
            <a:endCxn id="21" idx="2"/>
          </p:cNvCxnSpPr>
          <p:nvPr/>
        </p:nvCxnSpPr>
        <p:spPr>
          <a:xfrm>
            <a:off x="3041739" y="2237659"/>
            <a:ext cx="972588" cy="6851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6"/>
            <a:endCxn id="21" idx="2"/>
          </p:cNvCxnSpPr>
          <p:nvPr/>
        </p:nvCxnSpPr>
        <p:spPr>
          <a:xfrm flipV="1">
            <a:off x="3041739" y="2922762"/>
            <a:ext cx="972588" cy="164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21" idx="2"/>
          </p:cNvCxnSpPr>
          <p:nvPr/>
        </p:nvCxnSpPr>
        <p:spPr>
          <a:xfrm flipV="1">
            <a:off x="3041739" y="2922762"/>
            <a:ext cx="972588" cy="68665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6"/>
            <a:endCxn id="21" idx="2"/>
          </p:cNvCxnSpPr>
          <p:nvPr/>
        </p:nvCxnSpPr>
        <p:spPr>
          <a:xfrm flipV="1">
            <a:off x="3041739" y="2922762"/>
            <a:ext cx="972588" cy="137166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6"/>
            <a:endCxn id="21" idx="2"/>
          </p:cNvCxnSpPr>
          <p:nvPr/>
        </p:nvCxnSpPr>
        <p:spPr>
          <a:xfrm flipV="1">
            <a:off x="3050051" y="2922762"/>
            <a:ext cx="964276" cy="20566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6"/>
            <a:endCxn id="21" idx="2"/>
          </p:cNvCxnSpPr>
          <p:nvPr/>
        </p:nvCxnSpPr>
        <p:spPr>
          <a:xfrm flipV="1">
            <a:off x="3079145" y="2922762"/>
            <a:ext cx="935182" cy="27416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0" idx="6"/>
            <a:endCxn id="24" idx="2"/>
          </p:cNvCxnSpPr>
          <p:nvPr/>
        </p:nvCxnSpPr>
        <p:spPr>
          <a:xfrm flipV="1">
            <a:off x="3079145" y="4960062"/>
            <a:ext cx="935182" cy="7043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9" idx="6"/>
            <a:endCxn id="24" idx="2"/>
          </p:cNvCxnSpPr>
          <p:nvPr/>
        </p:nvCxnSpPr>
        <p:spPr>
          <a:xfrm flipV="1">
            <a:off x="3050051" y="4960062"/>
            <a:ext cx="964276" cy="193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6"/>
            <a:endCxn id="24" idx="2"/>
          </p:cNvCxnSpPr>
          <p:nvPr/>
        </p:nvCxnSpPr>
        <p:spPr>
          <a:xfrm>
            <a:off x="3041739" y="4294425"/>
            <a:ext cx="972588" cy="66563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6"/>
            <a:endCxn id="24" idx="2"/>
          </p:cNvCxnSpPr>
          <p:nvPr/>
        </p:nvCxnSpPr>
        <p:spPr>
          <a:xfrm>
            <a:off x="3041739" y="3609418"/>
            <a:ext cx="972588" cy="13506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6" idx="6"/>
            <a:endCxn id="24" idx="2"/>
          </p:cNvCxnSpPr>
          <p:nvPr/>
        </p:nvCxnSpPr>
        <p:spPr>
          <a:xfrm>
            <a:off x="3041739" y="2924411"/>
            <a:ext cx="972588" cy="203565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 idx="6"/>
            <a:endCxn id="24" idx="2"/>
          </p:cNvCxnSpPr>
          <p:nvPr/>
        </p:nvCxnSpPr>
        <p:spPr>
          <a:xfrm>
            <a:off x="3041739" y="2237659"/>
            <a:ext cx="972588" cy="27224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4" idx="6"/>
            <a:endCxn id="23" idx="2"/>
          </p:cNvCxnSpPr>
          <p:nvPr/>
        </p:nvCxnSpPr>
        <p:spPr>
          <a:xfrm flipV="1">
            <a:off x="4562967" y="3942236"/>
            <a:ext cx="642357" cy="10178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1" idx="6"/>
            <a:endCxn id="23" idx="2"/>
          </p:cNvCxnSpPr>
          <p:nvPr/>
        </p:nvCxnSpPr>
        <p:spPr>
          <a:xfrm>
            <a:off x="4562967" y="2922762"/>
            <a:ext cx="642357" cy="101947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941390" y="1648654"/>
            <a:ext cx="595745" cy="4748645"/>
          </a:xfrm>
          <a:prstGeom prst="roundRect">
            <a:avLst/>
          </a:prstGeom>
          <a:gradFill>
            <a:gsLst>
              <a:gs pos="18000">
                <a:schemeClr val="tx1">
                  <a:lumMod val="50000"/>
                  <a:lumOff val="50000"/>
                </a:schemeClr>
              </a:gs>
              <a:gs pos="93000">
                <a:schemeClr val="bg2">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mtClean="0"/>
              <a:t>Inputs</a:t>
            </a:r>
            <a:endParaRPr lang="en-US"/>
          </a:p>
        </p:txBody>
      </p:sp>
      <p:cxnSp>
        <p:nvCxnSpPr>
          <p:cNvPr id="92" name="Straight Arrow Connector 91"/>
          <p:cNvCxnSpPr>
            <a:stCxn id="73" idx="3"/>
            <a:endCxn id="3" idx="2"/>
          </p:cNvCxnSpPr>
          <p:nvPr/>
        </p:nvCxnSpPr>
        <p:spPr>
          <a:xfrm flipV="1">
            <a:off x="1537135" y="2237659"/>
            <a:ext cx="955964" cy="17853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3" idx="3"/>
            <a:endCxn id="16" idx="2"/>
          </p:cNvCxnSpPr>
          <p:nvPr/>
        </p:nvCxnSpPr>
        <p:spPr>
          <a:xfrm flipV="1">
            <a:off x="1537135" y="2924411"/>
            <a:ext cx="955964" cy="109856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3" idx="3"/>
            <a:endCxn id="17" idx="2"/>
          </p:cNvCxnSpPr>
          <p:nvPr/>
        </p:nvCxnSpPr>
        <p:spPr>
          <a:xfrm flipV="1">
            <a:off x="1537135" y="3609418"/>
            <a:ext cx="955964" cy="41355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3" idx="3"/>
            <a:endCxn id="18" idx="2"/>
          </p:cNvCxnSpPr>
          <p:nvPr/>
        </p:nvCxnSpPr>
        <p:spPr>
          <a:xfrm>
            <a:off x="1537135" y="4022977"/>
            <a:ext cx="955964" cy="27144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73" idx="3"/>
            <a:endCxn id="19" idx="2"/>
          </p:cNvCxnSpPr>
          <p:nvPr/>
        </p:nvCxnSpPr>
        <p:spPr>
          <a:xfrm>
            <a:off x="1537135" y="4022977"/>
            <a:ext cx="964276" cy="9564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3" idx="3"/>
            <a:endCxn id="20" idx="2"/>
          </p:cNvCxnSpPr>
          <p:nvPr/>
        </p:nvCxnSpPr>
        <p:spPr>
          <a:xfrm>
            <a:off x="1537135" y="4022977"/>
            <a:ext cx="993370" cy="164146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3" idx="2"/>
          </p:cNvCxnSpPr>
          <p:nvPr/>
        </p:nvCxnSpPr>
        <p:spPr>
          <a:xfrm>
            <a:off x="1520511" y="2237659"/>
            <a:ext cx="972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16" idx="2"/>
          </p:cNvCxnSpPr>
          <p:nvPr/>
        </p:nvCxnSpPr>
        <p:spPr>
          <a:xfrm>
            <a:off x="1537135" y="2237659"/>
            <a:ext cx="955964" cy="6867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7" idx="2"/>
          </p:cNvCxnSpPr>
          <p:nvPr/>
        </p:nvCxnSpPr>
        <p:spPr>
          <a:xfrm>
            <a:off x="1528823" y="2260209"/>
            <a:ext cx="964276" cy="134920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8" idx="2"/>
          </p:cNvCxnSpPr>
          <p:nvPr/>
        </p:nvCxnSpPr>
        <p:spPr>
          <a:xfrm>
            <a:off x="1528823" y="2260208"/>
            <a:ext cx="964276" cy="203421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endCxn id="19" idx="2"/>
          </p:cNvCxnSpPr>
          <p:nvPr/>
        </p:nvCxnSpPr>
        <p:spPr>
          <a:xfrm>
            <a:off x="1528823" y="2271988"/>
            <a:ext cx="972588" cy="27074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20" idx="2"/>
          </p:cNvCxnSpPr>
          <p:nvPr/>
        </p:nvCxnSpPr>
        <p:spPr>
          <a:xfrm>
            <a:off x="1528823" y="2260207"/>
            <a:ext cx="1001682" cy="34042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3" idx="2"/>
          </p:cNvCxnSpPr>
          <p:nvPr/>
        </p:nvCxnSpPr>
        <p:spPr>
          <a:xfrm flipV="1">
            <a:off x="1520511" y="2237659"/>
            <a:ext cx="972588" cy="3560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endCxn id="16" idx="2"/>
          </p:cNvCxnSpPr>
          <p:nvPr/>
        </p:nvCxnSpPr>
        <p:spPr>
          <a:xfrm flipV="1">
            <a:off x="1499729" y="2924411"/>
            <a:ext cx="993370" cy="288564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17" idx="2"/>
          </p:cNvCxnSpPr>
          <p:nvPr/>
        </p:nvCxnSpPr>
        <p:spPr>
          <a:xfrm flipV="1">
            <a:off x="1499729" y="3609418"/>
            <a:ext cx="993370" cy="22114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endCxn id="18" idx="2"/>
          </p:cNvCxnSpPr>
          <p:nvPr/>
        </p:nvCxnSpPr>
        <p:spPr>
          <a:xfrm flipV="1">
            <a:off x="1491417" y="4294425"/>
            <a:ext cx="1001682" cy="15264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9" idx="2"/>
          </p:cNvCxnSpPr>
          <p:nvPr/>
        </p:nvCxnSpPr>
        <p:spPr>
          <a:xfrm flipV="1">
            <a:off x="1528823" y="4979432"/>
            <a:ext cx="972588" cy="80279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20" idx="2"/>
          </p:cNvCxnSpPr>
          <p:nvPr/>
        </p:nvCxnSpPr>
        <p:spPr>
          <a:xfrm flipV="1">
            <a:off x="1499729" y="5664439"/>
            <a:ext cx="1030776" cy="145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3" idx="6"/>
          </p:cNvCxnSpPr>
          <p:nvPr/>
        </p:nvCxnSpPr>
        <p:spPr>
          <a:xfrm>
            <a:off x="5753963" y="3942236"/>
            <a:ext cx="128016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6016944" y="3563706"/>
            <a:ext cx="856325" cy="369332"/>
          </a:xfrm>
          <a:prstGeom prst="rect">
            <a:avLst/>
          </a:prstGeom>
          <a:noFill/>
        </p:spPr>
        <p:txBody>
          <a:bodyPr wrap="none" rtlCol="0">
            <a:spAutoFit/>
          </a:bodyPr>
          <a:lstStyle/>
          <a:p>
            <a:r>
              <a:rPr lang="en-US" smtClean="0"/>
              <a:t>Output</a:t>
            </a:r>
            <a:endParaRPr lang="en-US"/>
          </a:p>
        </p:txBody>
      </p:sp>
      <p:sp>
        <p:nvSpPr>
          <p:cNvPr id="151" name="TextBox 150"/>
          <p:cNvSpPr txBox="1"/>
          <p:nvPr/>
        </p:nvSpPr>
        <p:spPr>
          <a:xfrm>
            <a:off x="2339513" y="1556186"/>
            <a:ext cx="855812" cy="369332"/>
          </a:xfrm>
          <a:prstGeom prst="rect">
            <a:avLst/>
          </a:prstGeom>
          <a:noFill/>
        </p:spPr>
        <p:txBody>
          <a:bodyPr wrap="none" rtlCol="0">
            <a:spAutoFit/>
          </a:bodyPr>
          <a:lstStyle/>
          <a:p>
            <a:r>
              <a:rPr lang="en-US" smtClean="0"/>
              <a:t>Layer 1</a:t>
            </a:r>
            <a:endParaRPr lang="en-US" dirty="0"/>
          </a:p>
        </p:txBody>
      </p:sp>
      <p:sp>
        <p:nvSpPr>
          <p:cNvPr id="152" name="TextBox 151"/>
          <p:cNvSpPr txBox="1"/>
          <p:nvPr/>
        </p:nvSpPr>
        <p:spPr>
          <a:xfrm>
            <a:off x="3860741" y="2261303"/>
            <a:ext cx="855812" cy="369332"/>
          </a:xfrm>
          <a:prstGeom prst="rect">
            <a:avLst/>
          </a:prstGeom>
          <a:noFill/>
        </p:spPr>
        <p:txBody>
          <a:bodyPr wrap="none" rtlCol="0">
            <a:spAutoFit/>
          </a:bodyPr>
          <a:lstStyle/>
          <a:p>
            <a:r>
              <a:rPr lang="en-US" dirty="0" smtClean="0"/>
              <a:t>Layer 2</a:t>
            </a:r>
            <a:endParaRPr lang="en-US" dirty="0"/>
          </a:p>
        </p:txBody>
      </p:sp>
      <p:sp>
        <p:nvSpPr>
          <p:cNvPr id="207" name="Rectangle 20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748588" y="3342842"/>
            <a:ext cx="3763851" cy="2852336"/>
            <a:chOff x="7782821" y="1993509"/>
            <a:chExt cx="3763851" cy="2852336"/>
          </a:xfrm>
        </p:grpSpPr>
        <mc:AlternateContent xmlns:mc="http://schemas.openxmlformats.org/markup-compatibility/2006" xmlns:a14="http://schemas.microsoft.com/office/drawing/2010/main">
          <mc:Choice Requires="a14">
            <p:sp>
              <p:nvSpPr>
                <p:cNvPr id="153" name="TextBox 152"/>
                <p:cNvSpPr txBox="1"/>
                <p:nvPr/>
              </p:nvSpPr>
              <p:spPr>
                <a:xfrm>
                  <a:off x="8440530" y="1993509"/>
                  <a:ext cx="23805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𝑜𝑢𝑡𝑝𝑢𝑡</m:t>
                        </m:r>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2,2</m:t>
                            </m:r>
                          </m:sub>
                        </m:sSub>
                        <m:r>
                          <a:rPr lang="en-US" b="0" i="1" smtClean="0">
                            <a:latin typeface="Cambria Math" charset="0"/>
                          </a:rPr>
                          <m:t>)</m:t>
                        </m:r>
                      </m:oMath>
                    </m:oMathPara>
                  </a14:m>
                  <a:endParaRPr lang="en-US" dirty="0"/>
                </a:p>
              </p:txBody>
            </p:sp>
          </mc:Choice>
          <mc:Fallback xmlns="">
            <p:sp>
              <p:nvSpPr>
                <p:cNvPr id="153" name="TextBox 152"/>
                <p:cNvSpPr txBox="1">
                  <a:spLocks noRot="1" noChangeAspect="1" noMove="1" noResize="1" noEditPoints="1" noAdjustHandles="1" noChangeArrowheads="1" noChangeShapeType="1" noTextEdit="1"/>
                </p:cNvSpPr>
                <p:nvPr/>
              </p:nvSpPr>
              <p:spPr>
                <a:xfrm>
                  <a:off x="8440530" y="1993509"/>
                  <a:ext cx="2380523" cy="381515"/>
                </a:xfrm>
                <a:prstGeom prst="rect">
                  <a:avLst/>
                </a:prstGeom>
                <a:blipFill rotWithShape="0">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7782821" y="3017206"/>
                  <a:ext cx="376385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r>
                              <a:rPr lang="en-US" b="0" i="1" smtClean="0">
                                <a:latin typeface="Cambria Math" charset="0"/>
                              </a:rPr>
                              <m:t>𝑖</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1,2</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3</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4</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5</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6</m:t>
                            </m:r>
                          </m:sub>
                        </m:sSub>
                        <m:r>
                          <a:rPr lang="en-US" b="0" i="1" smtClean="0">
                            <a:latin typeface="Cambria Math" charset="0"/>
                          </a:rPr>
                          <m:t>)</m:t>
                        </m:r>
                      </m:oMath>
                    </m:oMathPara>
                  </a14:m>
                  <a:endParaRPr lang="en-US" dirty="0"/>
                </a:p>
              </p:txBody>
            </p:sp>
          </mc:Choice>
          <mc:Fallback xmlns="">
            <p:sp>
              <p:nvSpPr>
                <p:cNvPr id="155" name="TextBox 154"/>
                <p:cNvSpPr txBox="1">
                  <a:spLocks noRot="1" noChangeAspect="1" noMove="1" noResize="1" noEditPoints="1" noAdjustHandles="1" noChangeArrowheads="1" noChangeShapeType="1" noTextEdit="1"/>
                </p:cNvSpPr>
                <p:nvPr/>
              </p:nvSpPr>
              <p:spPr>
                <a:xfrm>
                  <a:off x="7782821" y="3017206"/>
                  <a:ext cx="3763851" cy="381515"/>
                </a:xfrm>
                <a:prstGeom prst="rect">
                  <a:avLst/>
                </a:prstGeom>
                <a:blipFill rotWithShape="0">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7782821" y="4040903"/>
                  <a:ext cx="239123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r>
                              <a:rPr lang="en-US" b="0" i="1" smtClean="0">
                                <a:latin typeface="Cambria Math" charset="0"/>
                              </a:rPr>
                              <m:t>,</m:t>
                            </m:r>
                            <m:r>
                              <a:rPr lang="en-US" b="0" i="1" smtClean="0">
                                <a:latin typeface="Cambria Math" charset="0"/>
                              </a:rPr>
                              <m:t>𝑖</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2</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𝑛</m:t>
                            </m:r>
                          </m:sub>
                        </m:sSub>
                        <m:r>
                          <a:rPr lang="en-US" b="0" i="1" smtClean="0">
                            <a:latin typeface="Cambria Math" charset="0"/>
                          </a:rPr>
                          <m:t>)</m:t>
                        </m:r>
                      </m:oMath>
                    </m:oMathPara>
                  </a14:m>
                  <a:endParaRPr lang="en-US" dirty="0"/>
                </a:p>
              </p:txBody>
            </p:sp>
          </mc:Choice>
          <mc:Fallback xmlns="">
            <p:sp>
              <p:nvSpPr>
                <p:cNvPr id="156" name="TextBox 155"/>
                <p:cNvSpPr txBox="1">
                  <a:spLocks noRot="1" noChangeAspect="1" noMove="1" noResize="1" noEditPoints="1" noAdjustHandles="1" noChangeArrowheads="1" noChangeShapeType="1" noTextEdit="1"/>
                </p:cNvSpPr>
                <p:nvPr/>
              </p:nvSpPr>
              <p:spPr>
                <a:xfrm>
                  <a:off x="7782821" y="4040903"/>
                  <a:ext cx="2391231" cy="381515"/>
                </a:xfrm>
                <a:prstGeom prst="rect">
                  <a:avLst/>
                </a:prstGeom>
                <a:blipFill rotWithShape="0">
                  <a:blip r:embed="rId5"/>
                  <a:stretch>
                    <a:fillRect b="-11111"/>
                  </a:stretch>
                </a:blipFill>
              </p:spPr>
              <p:txBody>
                <a:bodyPr/>
                <a:lstStyle/>
                <a:p>
                  <a:r>
                    <a:rPr lang="en-US">
                      <a:noFill/>
                    </a:rPr>
                    <a:t> </a:t>
                  </a:r>
                </a:p>
              </p:txBody>
            </p:sp>
          </mc:Fallback>
        </mc:AlternateContent>
        <p:sp>
          <p:nvSpPr>
            <p:cNvPr id="164" name="Right Brace 163"/>
            <p:cNvSpPr/>
            <p:nvPr/>
          </p:nvSpPr>
          <p:spPr>
            <a:xfrm rot="5400000">
              <a:off x="10088406" y="2047760"/>
              <a:ext cx="205635" cy="8191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5" name="Right Brace 164"/>
            <p:cNvSpPr/>
            <p:nvPr/>
          </p:nvSpPr>
          <p:spPr>
            <a:xfrm rot="5400000">
              <a:off x="9933531" y="2303050"/>
              <a:ext cx="276458" cy="2491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1" name="Straight Arrow Connector 200"/>
            <p:cNvCxnSpPr>
              <a:endCxn id="164" idx="1"/>
            </p:cNvCxnSpPr>
            <p:nvPr/>
          </p:nvCxnSpPr>
          <p:spPr>
            <a:xfrm flipV="1">
              <a:off x="8072159" y="2560153"/>
              <a:ext cx="2119065" cy="46565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03" name="Straight Arrow Connector 202"/>
            <p:cNvCxnSpPr>
              <a:endCxn id="165" idx="1"/>
            </p:cNvCxnSpPr>
            <p:nvPr/>
          </p:nvCxnSpPr>
          <p:spPr>
            <a:xfrm flipV="1">
              <a:off x="8094995" y="3686855"/>
              <a:ext cx="1976765" cy="38838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08" name="TextBox 207"/>
            <p:cNvSpPr txBox="1"/>
            <p:nvPr/>
          </p:nvSpPr>
          <p:spPr>
            <a:xfrm>
              <a:off x="7923476" y="4538068"/>
              <a:ext cx="3119572" cy="307777"/>
            </a:xfrm>
            <a:prstGeom prst="rect">
              <a:avLst/>
            </a:prstGeom>
            <a:noFill/>
          </p:spPr>
          <p:txBody>
            <a:bodyPr wrap="none" rtlCol="0">
              <a:spAutoFit/>
            </a:bodyPr>
            <a:lstStyle/>
            <a:p>
              <a:r>
                <a:rPr lang="en-US" sz="1400" dirty="0" smtClean="0"/>
                <a:t>(let a</a:t>
              </a:r>
              <a:r>
                <a:rPr lang="en-US" sz="1400" baseline="-25000" dirty="0" smtClean="0"/>
                <a:t>i</a:t>
              </a:r>
              <a:r>
                <a:rPr lang="en-US" sz="1400" dirty="0" smtClean="0"/>
                <a:t> represent a single attribute/input)</a:t>
              </a:r>
              <a:endParaRPr lang="en-US" sz="1400" dirty="0"/>
            </a:p>
          </p:txBody>
        </p:sp>
      </p:grpSp>
      <p:sp>
        <p:nvSpPr>
          <p:cNvPr id="2" name="Rectangle 1"/>
          <p:cNvSpPr/>
          <p:nvPr/>
        </p:nvSpPr>
        <p:spPr>
          <a:xfrm>
            <a:off x="2132187" y="1556186"/>
            <a:ext cx="3764280" cy="45398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813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an Artificial Neural Network?</a:t>
            </a:r>
            <a:endParaRPr lang="en-US" dirty="0"/>
          </a:p>
        </p:txBody>
      </p:sp>
      <p:sp>
        <p:nvSpPr>
          <p:cNvPr id="4" name="Slide Number Placeholder 3"/>
          <p:cNvSpPr>
            <a:spLocks noGrp="1"/>
          </p:cNvSpPr>
          <p:nvPr>
            <p:ph type="sldNum" sz="quarter" idx="12"/>
          </p:nvPr>
        </p:nvSpPr>
        <p:spPr>
          <a:xfrm>
            <a:off x="9229725" y="6344911"/>
            <a:ext cx="2743200" cy="365125"/>
          </a:xfrm>
        </p:spPr>
        <p:txBody>
          <a:bodyPr/>
          <a:lstStyle/>
          <a:p>
            <a:fld id="{7FE02735-D6C4-9143-AA7B-CB735DC88641}" type="slidenum">
              <a:rPr lang="en-US" smtClean="0"/>
              <a:t>6</a:t>
            </a:fld>
            <a:endParaRPr lang="en-US"/>
          </a:p>
        </p:txBody>
      </p:sp>
      <p:sp>
        <p:nvSpPr>
          <p:cNvPr id="3" name="Oval 2"/>
          <p:cNvSpPr/>
          <p:nvPr/>
        </p:nvSpPr>
        <p:spPr>
          <a:xfrm>
            <a:off x="2493099" y="1963339"/>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1,1</a:t>
            </a:r>
            <a:endParaRPr lang="en-US" sz="1200" baseline="-25000" dirty="0">
              <a:solidFill>
                <a:schemeClr val="tx1"/>
              </a:solidFill>
            </a:endParaRPr>
          </a:p>
        </p:txBody>
      </p:sp>
      <p:sp>
        <p:nvSpPr>
          <p:cNvPr id="16" name="Oval 15"/>
          <p:cNvSpPr/>
          <p:nvPr/>
        </p:nvSpPr>
        <p:spPr>
          <a:xfrm>
            <a:off x="2493099" y="2650091"/>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1,2</a:t>
            </a:r>
            <a:endParaRPr lang="en-US" sz="1200" baseline="-25000" dirty="0">
              <a:solidFill>
                <a:schemeClr val="tx1"/>
              </a:solidFill>
            </a:endParaRPr>
          </a:p>
        </p:txBody>
      </p:sp>
      <p:sp>
        <p:nvSpPr>
          <p:cNvPr id="17" name="Oval 16"/>
          <p:cNvSpPr/>
          <p:nvPr/>
        </p:nvSpPr>
        <p:spPr>
          <a:xfrm>
            <a:off x="2493099" y="3335098"/>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1,3</a:t>
            </a:r>
            <a:endParaRPr lang="en-US" sz="1200" baseline="-25000" dirty="0">
              <a:solidFill>
                <a:schemeClr val="tx1"/>
              </a:solidFill>
            </a:endParaRPr>
          </a:p>
        </p:txBody>
      </p:sp>
      <p:sp>
        <p:nvSpPr>
          <p:cNvPr id="18" name="Oval 17"/>
          <p:cNvSpPr/>
          <p:nvPr/>
        </p:nvSpPr>
        <p:spPr>
          <a:xfrm>
            <a:off x="2493099" y="4020105"/>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1,4</a:t>
            </a:r>
            <a:endParaRPr lang="en-US" sz="1200" baseline="-25000" dirty="0">
              <a:solidFill>
                <a:schemeClr val="tx1"/>
              </a:solidFill>
            </a:endParaRPr>
          </a:p>
        </p:txBody>
      </p:sp>
      <p:sp>
        <p:nvSpPr>
          <p:cNvPr id="19" name="Oval 18"/>
          <p:cNvSpPr/>
          <p:nvPr/>
        </p:nvSpPr>
        <p:spPr>
          <a:xfrm>
            <a:off x="2501411" y="4705112"/>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1,5</a:t>
            </a:r>
            <a:endParaRPr lang="en-US" sz="1200" baseline="-25000" dirty="0">
              <a:solidFill>
                <a:schemeClr val="tx1"/>
              </a:solidFill>
            </a:endParaRPr>
          </a:p>
        </p:txBody>
      </p:sp>
      <p:sp>
        <p:nvSpPr>
          <p:cNvPr id="20" name="Oval 19"/>
          <p:cNvSpPr/>
          <p:nvPr/>
        </p:nvSpPr>
        <p:spPr>
          <a:xfrm>
            <a:off x="2530505" y="5390119"/>
            <a:ext cx="548640" cy="548640"/>
          </a:xfrm>
          <a:prstGeom prst="ellipse">
            <a:avLst/>
          </a:prstGeom>
          <a:gradFill flip="none" rotWithShape="1">
            <a:gsLst>
              <a:gs pos="18000">
                <a:schemeClr val="accent5">
                  <a:tint val="66000"/>
                  <a:satMod val="160000"/>
                </a:schemeClr>
              </a:gs>
              <a:gs pos="93000">
                <a:srgbClr val="007AD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1,6</a:t>
            </a:r>
            <a:endParaRPr lang="en-US" sz="1200" baseline="-25000" dirty="0">
              <a:solidFill>
                <a:schemeClr val="tx1"/>
              </a:solidFill>
            </a:endParaRPr>
          </a:p>
        </p:txBody>
      </p:sp>
      <p:sp>
        <p:nvSpPr>
          <p:cNvPr id="21" name="Oval 20"/>
          <p:cNvSpPr/>
          <p:nvPr/>
        </p:nvSpPr>
        <p:spPr>
          <a:xfrm>
            <a:off x="4014327" y="2648442"/>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a:solidFill>
                  <a:schemeClr val="tx1"/>
                </a:solidFill>
              </a:rPr>
              <a:t>2</a:t>
            </a:r>
            <a:r>
              <a:rPr lang="en-US" sz="1200" baseline="-25000" dirty="0" smtClean="0">
                <a:solidFill>
                  <a:schemeClr val="tx1"/>
                </a:solidFill>
              </a:rPr>
              <a:t>,1</a:t>
            </a:r>
            <a:endParaRPr lang="en-US" sz="1200" baseline="-25000" dirty="0">
              <a:solidFill>
                <a:schemeClr val="tx1"/>
              </a:solidFill>
            </a:endParaRPr>
          </a:p>
        </p:txBody>
      </p:sp>
      <p:sp>
        <p:nvSpPr>
          <p:cNvPr id="23" name="Oval 22"/>
          <p:cNvSpPr/>
          <p:nvPr/>
        </p:nvSpPr>
        <p:spPr>
          <a:xfrm>
            <a:off x="5205324" y="3667916"/>
            <a:ext cx="548640" cy="548640"/>
          </a:xfrm>
          <a:prstGeom prst="ellipse">
            <a:avLst/>
          </a:prstGeom>
          <a:gradFill flip="none" rotWithShape="1">
            <a:gsLst>
              <a:gs pos="18000">
                <a:schemeClr val="accent2">
                  <a:lumMod val="20000"/>
                  <a:lumOff val="80000"/>
                </a:schemeClr>
              </a:gs>
              <a:gs pos="93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smtClean="0">
                <a:solidFill>
                  <a:schemeClr val="tx1"/>
                </a:solidFill>
              </a:rPr>
              <a:t>y</a:t>
            </a:r>
            <a:endParaRPr lang="en-US" sz="1200" baseline="-25000" dirty="0">
              <a:solidFill>
                <a:schemeClr val="tx1"/>
              </a:solidFill>
            </a:endParaRPr>
          </a:p>
        </p:txBody>
      </p:sp>
      <p:sp>
        <p:nvSpPr>
          <p:cNvPr id="24" name="Oval 23"/>
          <p:cNvSpPr/>
          <p:nvPr/>
        </p:nvSpPr>
        <p:spPr>
          <a:xfrm>
            <a:off x="4014327" y="4685742"/>
            <a:ext cx="548640" cy="548640"/>
          </a:xfrm>
          <a:prstGeom prst="ellipse">
            <a:avLst/>
          </a:prstGeom>
          <a:gradFill flip="none" rotWithShape="1">
            <a:gsLst>
              <a:gs pos="18000">
                <a:schemeClr val="accent4">
                  <a:lumMod val="20000"/>
                  <a:lumOff val="80000"/>
                </a:schemeClr>
              </a:gs>
              <a:gs pos="93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200" dirty="0" smtClean="0">
                <a:solidFill>
                  <a:schemeClr val="tx1"/>
                </a:solidFill>
              </a:rPr>
              <a:t>X</a:t>
            </a:r>
            <a:r>
              <a:rPr lang="en-US" sz="1200" baseline="-25000" dirty="0" smtClean="0">
                <a:solidFill>
                  <a:schemeClr val="tx1"/>
                </a:solidFill>
              </a:rPr>
              <a:t>2,2</a:t>
            </a:r>
            <a:endParaRPr lang="en-US" sz="1200" baseline="-25000" dirty="0">
              <a:solidFill>
                <a:schemeClr val="tx1"/>
              </a:solidFill>
            </a:endParaRPr>
          </a:p>
        </p:txBody>
      </p:sp>
      <p:cxnSp>
        <p:nvCxnSpPr>
          <p:cNvPr id="25" name="Straight Arrow Connector 24"/>
          <p:cNvCxnSpPr>
            <a:stCxn id="3" idx="6"/>
            <a:endCxn id="21" idx="2"/>
          </p:cNvCxnSpPr>
          <p:nvPr/>
        </p:nvCxnSpPr>
        <p:spPr>
          <a:xfrm>
            <a:off x="3041739" y="2237659"/>
            <a:ext cx="972588" cy="6851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6"/>
            <a:endCxn id="21" idx="2"/>
          </p:cNvCxnSpPr>
          <p:nvPr/>
        </p:nvCxnSpPr>
        <p:spPr>
          <a:xfrm flipV="1">
            <a:off x="3041739" y="2922762"/>
            <a:ext cx="972588" cy="164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21" idx="2"/>
          </p:cNvCxnSpPr>
          <p:nvPr/>
        </p:nvCxnSpPr>
        <p:spPr>
          <a:xfrm flipV="1">
            <a:off x="3041739" y="2922762"/>
            <a:ext cx="972588" cy="68665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6"/>
            <a:endCxn id="21" idx="2"/>
          </p:cNvCxnSpPr>
          <p:nvPr/>
        </p:nvCxnSpPr>
        <p:spPr>
          <a:xfrm flipV="1">
            <a:off x="3041739" y="2922762"/>
            <a:ext cx="972588" cy="137166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6"/>
            <a:endCxn id="21" idx="2"/>
          </p:cNvCxnSpPr>
          <p:nvPr/>
        </p:nvCxnSpPr>
        <p:spPr>
          <a:xfrm flipV="1">
            <a:off x="3050051" y="2922762"/>
            <a:ext cx="964276" cy="20566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6"/>
            <a:endCxn id="21" idx="2"/>
          </p:cNvCxnSpPr>
          <p:nvPr/>
        </p:nvCxnSpPr>
        <p:spPr>
          <a:xfrm flipV="1">
            <a:off x="3079145" y="2922762"/>
            <a:ext cx="935182" cy="27416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0" idx="6"/>
            <a:endCxn id="24" idx="2"/>
          </p:cNvCxnSpPr>
          <p:nvPr/>
        </p:nvCxnSpPr>
        <p:spPr>
          <a:xfrm flipV="1">
            <a:off x="3079145" y="4960062"/>
            <a:ext cx="935182" cy="7043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9" idx="6"/>
            <a:endCxn id="24" idx="2"/>
          </p:cNvCxnSpPr>
          <p:nvPr/>
        </p:nvCxnSpPr>
        <p:spPr>
          <a:xfrm flipV="1">
            <a:off x="3050051" y="4960062"/>
            <a:ext cx="964276" cy="193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6"/>
            <a:endCxn id="24" idx="2"/>
          </p:cNvCxnSpPr>
          <p:nvPr/>
        </p:nvCxnSpPr>
        <p:spPr>
          <a:xfrm>
            <a:off x="3041739" y="4294425"/>
            <a:ext cx="972588" cy="66563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6"/>
            <a:endCxn id="24" idx="2"/>
          </p:cNvCxnSpPr>
          <p:nvPr/>
        </p:nvCxnSpPr>
        <p:spPr>
          <a:xfrm>
            <a:off x="3041739" y="3609418"/>
            <a:ext cx="972588" cy="13506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6" idx="6"/>
            <a:endCxn id="24" idx="2"/>
          </p:cNvCxnSpPr>
          <p:nvPr/>
        </p:nvCxnSpPr>
        <p:spPr>
          <a:xfrm>
            <a:off x="3041739" y="2924411"/>
            <a:ext cx="972588" cy="203565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 idx="6"/>
            <a:endCxn id="24" idx="2"/>
          </p:cNvCxnSpPr>
          <p:nvPr/>
        </p:nvCxnSpPr>
        <p:spPr>
          <a:xfrm>
            <a:off x="3041739" y="2237659"/>
            <a:ext cx="972588" cy="272240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4" idx="6"/>
            <a:endCxn id="23" idx="2"/>
          </p:cNvCxnSpPr>
          <p:nvPr/>
        </p:nvCxnSpPr>
        <p:spPr>
          <a:xfrm flipV="1">
            <a:off x="4562967" y="3942236"/>
            <a:ext cx="642357" cy="10178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1" idx="6"/>
            <a:endCxn id="23" idx="2"/>
          </p:cNvCxnSpPr>
          <p:nvPr/>
        </p:nvCxnSpPr>
        <p:spPr>
          <a:xfrm>
            <a:off x="4562967" y="2922762"/>
            <a:ext cx="642357" cy="101947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941390" y="1648654"/>
            <a:ext cx="595745" cy="4748645"/>
          </a:xfrm>
          <a:prstGeom prst="roundRect">
            <a:avLst/>
          </a:prstGeom>
          <a:gradFill>
            <a:gsLst>
              <a:gs pos="18000">
                <a:schemeClr val="tx1">
                  <a:lumMod val="50000"/>
                  <a:lumOff val="50000"/>
                </a:schemeClr>
              </a:gs>
              <a:gs pos="93000">
                <a:schemeClr val="bg2">
                  <a:lumMod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mtClean="0"/>
              <a:t>Inputs</a:t>
            </a:r>
            <a:endParaRPr lang="en-US"/>
          </a:p>
        </p:txBody>
      </p:sp>
      <p:cxnSp>
        <p:nvCxnSpPr>
          <p:cNvPr id="92" name="Straight Arrow Connector 91"/>
          <p:cNvCxnSpPr>
            <a:stCxn id="73" idx="3"/>
            <a:endCxn id="3" idx="2"/>
          </p:cNvCxnSpPr>
          <p:nvPr/>
        </p:nvCxnSpPr>
        <p:spPr>
          <a:xfrm flipV="1">
            <a:off x="1537135" y="2237659"/>
            <a:ext cx="955964" cy="17853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3" idx="3"/>
            <a:endCxn id="16" idx="2"/>
          </p:cNvCxnSpPr>
          <p:nvPr/>
        </p:nvCxnSpPr>
        <p:spPr>
          <a:xfrm flipV="1">
            <a:off x="1537135" y="2924411"/>
            <a:ext cx="955964" cy="109856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3" idx="3"/>
            <a:endCxn id="17" idx="2"/>
          </p:cNvCxnSpPr>
          <p:nvPr/>
        </p:nvCxnSpPr>
        <p:spPr>
          <a:xfrm flipV="1">
            <a:off x="1537135" y="3609418"/>
            <a:ext cx="955964" cy="41355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3" idx="3"/>
            <a:endCxn id="18" idx="2"/>
          </p:cNvCxnSpPr>
          <p:nvPr/>
        </p:nvCxnSpPr>
        <p:spPr>
          <a:xfrm>
            <a:off x="1537135" y="4022977"/>
            <a:ext cx="955964" cy="27144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73" idx="3"/>
            <a:endCxn id="19" idx="2"/>
          </p:cNvCxnSpPr>
          <p:nvPr/>
        </p:nvCxnSpPr>
        <p:spPr>
          <a:xfrm>
            <a:off x="1537135" y="4022977"/>
            <a:ext cx="964276" cy="9564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3" idx="3"/>
            <a:endCxn id="20" idx="2"/>
          </p:cNvCxnSpPr>
          <p:nvPr/>
        </p:nvCxnSpPr>
        <p:spPr>
          <a:xfrm>
            <a:off x="1537135" y="4022977"/>
            <a:ext cx="993370" cy="164146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3" idx="2"/>
          </p:cNvCxnSpPr>
          <p:nvPr/>
        </p:nvCxnSpPr>
        <p:spPr>
          <a:xfrm>
            <a:off x="1520511" y="2237659"/>
            <a:ext cx="972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16" idx="2"/>
          </p:cNvCxnSpPr>
          <p:nvPr/>
        </p:nvCxnSpPr>
        <p:spPr>
          <a:xfrm>
            <a:off x="1537135" y="2237659"/>
            <a:ext cx="955964" cy="6867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7" idx="2"/>
          </p:cNvCxnSpPr>
          <p:nvPr/>
        </p:nvCxnSpPr>
        <p:spPr>
          <a:xfrm>
            <a:off x="1528823" y="2260209"/>
            <a:ext cx="964276" cy="134920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8" idx="2"/>
          </p:cNvCxnSpPr>
          <p:nvPr/>
        </p:nvCxnSpPr>
        <p:spPr>
          <a:xfrm>
            <a:off x="1528823" y="2260208"/>
            <a:ext cx="964276" cy="203421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endCxn id="19" idx="2"/>
          </p:cNvCxnSpPr>
          <p:nvPr/>
        </p:nvCxnSpPr>
        <p:spPr>
          <a:xfrm>
            <a:off x="1528823" y="2271988"/>
            <a:ext cx="972588" cy="270744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20" idx="2"/>
          </p:cNvCxnSpPr>
          <p:nvPr/>
        </p:nvCxnSpPr>
        <p:spPr>
          <a:xfrm>
            <a:off x="1528823" y="2260207"/>
            <a:ext cx="1001682" cy="34042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3" idx="2"/>
          </p:cNvCxnSpPr>
          <p:nvPr/>
        </p:nvCxnSpPr>
        <p:spPr>
          <a:xfrm flipV="1">
            <a:off x="1520511" y="2237659"/>
            <a:ext cx="972588" cy="3560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endCxn id="16" idx="2"/>
          </p:cNvCxnSpPr>
          <p:nvPr/>
        </p:nvCxnSpPr>
        <p:spPr>
          <a:xfrm flipV="1">
            <a:off x="1499729" y="2924411"/>
            <a:ext cx="993370" cy="288564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17" idx="2"/>
          </p:cNvCxnSpPr>
          <p:nvPr/>
        </p:nvCxnSpPr>
        <p:spPr>
          <a:xfrm flipV="1">
            <a:off x="1499729" y="3609418"/>
            <a:ext cx="993370" cy="22114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endCxn id="18" idx="2"/>
          </p:cNvCxnSpPr>
          <p:nvPr/>
        </p:nvCxnSpPr>
        <p:spPr>
          <a:xfrm flipV="1">
            <a:off x="1491417" y="4294425"/>
            <a:ext cx="1001682" cy="15264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9" idx="2"/>
          </p:cNvCxnSpPr>
          <p:nvPr/>
        </p:nvCxnSpPr>
        <p:spPr>
          <a:xfrm flipV="1">
            <a:off x="1528823" y="4979432"/>
            <a:ext cx="972588" cy="80279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20" idx="2"/>
          </p:cNvCxnSpPr>
          <p:nvPr/>
        </p:nvCxnSpPr>
        <p:spPr>
          <a:xfrm flipV="1">
            <a:off x="1499729" y="5664439"/>
            <a:ext cx="1030776" cy="14561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3" idx="6"/>
          </p:cNvCxnSpPr>
          <p:nvPr/>
        </p:nvCxnSpPr>
        <p:spPr>
          <a:xfrm>
            <a:off x="5753963" y="3942236"/>
            <a:ext cx="128016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6016944" y="3563706"/>
            <a:ext cx="856325" cy="369332"/>
          </a:xfrm>
          <a:prstGeom prst="rect">
            <a:avLst/>
          </a:prstGeom>
          <a:noFill/>
        </p:spPr>
        <p:txBody>
          <a:bodyPr wrap="none" rtlCol="0">
            <a:spAutoFit/>
          </a:bodyPr>
          <a:lstStyle/>
          <a:p>
            <a:r>
              <a:rPr lang="en-US" smtClean="0"/>
              <a:t>Output</a:t>
            </a:r>
            <a:endParaRPr lang="en-US"/>
          </a:p>
        </p:txBody>
      </p:sp>
      <p:sp>
        <p:nvSpPr>
          <p:cNvPr id="151" name="TextBox 150"/>
          <p:cNvSpPr txBox="1"/>
          <p:nvPr/>
        </p:nvSpPr>
        <p:spPr>
          <a:xfrm>
            <a:off x="2339513" y="1556186"/>
            <a:ext cx="855812" cy="369332"/>
          </a:xfrm>
          <a:prstGeom prst="rect">
            <a:avLst/>
          </a:prstGeom>
          <a:noFill/>
        </p:spPr>
        <p:txBody>
          <a:bodyPr wrap="none" rtlCol="0">
            <a:spAutoFit/>
          </a:bodyPr>
          <a:lstStyle/>
          <a:p>
            <a:r>
              <a:rPr lang="en-US" smtClean="0"/>
              <a:t>Layer 1</a:t>
            </a:r>
            <a:endParaRPr lang="en-US" dirty="0"/>
          </a:p>
        </p:txBody>
      </p:sp>
      <p:sp>
        <p:nvSpPr>
          <p:cNvPr id="152" name="TextBox 151"/>
          <p:cNvSpPr txBox="1"/>
          <p:nvPr/>
        </p:nvSpPr>
        <p:spPr>
          <a:xfrm>
            <a:off x="3860741" y="2261303"/>
            <a:ext cx="855812" cy="369332"/>
          </a:xfrm>
          <a:prstGeom prst="rect">
            <a:avLst/>
          </a:prstGeom>
          <a:noFill/>
        </p:spPr>
        <p:txBody>
          <a:bodyPr wrap="none" rtlCol="0">
            <a:spAutoFit/>
          </a:bodyPr>
          <a:lstStyle/>
          <a:p>
            <a:r>
              <a:rPr lang="en-US" dirty="0" smtClean="0"/>
              <a:t>Layer 2</a:t>
            </a:r>
            <a:endParaRPr lang="en-US" dirty="0"/>
          </a:p>
        </p:txBody>
      </p:sp>
      <p:sp>
        <p:nvSpPr>
          <p:cNvPr id="207" name="Rectangle 206"/>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748588" y="3342842"/>
            <a:ext cx="3763851" cy="2852336"/>
            <a:chOff x="7782821" y="1993509"/>
            <a:chExt cx="3763851" cy="2852336"/>
          </a:xfrm>
        </p:grpSpPr>
        <mc:AlternateContent xmlns:mc="http://schemas.openxmlformats.org/markup-compatibility/2006" xmlns:a14="http://schemas.microsoft.com/office/drawing/2010/main">
          <mc:Choice Requires="a14">
            <p:sp>
              <p:nvSpPr>
                <p:cNvPr id="153" name="TextBox 152"/>
                <p:cNvSpPr txBox="1"/>
                <p:nvPr/>
              </p:nvSpPr>
              <p:spPr>
                <a:xfrm>
                  <a:off x="8440530" y="1993509"/>
                  <a:ext cx="23805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𝑜𝑢𝑡𝑝𝑢𝑡</m:t>
                        </m:r>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2,2</m:t>
                            </m:r>
                          </m:sub>
                        </m:sSub>
                        <m:r>
                          <a:rPr lang="en-US" b="0" i="1" smtClean="0">
                            <a:latin typeface="Cambria Math" charset="0"/>
                          </a:rPr>
                          <m:t>)</m:t>
                        </m:r>
                      </m:oMath>
                    </m:oMathPara>
                  </a14:m>
                  <a:endParaRPr lang="en-US" dirty="0"/>
                </a:p>
              </p:txBody>
            </p:sp>
          </mc:Choice>
          <mc:Fallback xmlns="">
            <p:sp>
              <p:nvSpPr>
                <p:cNvPr id="153" name="TextBox 152"/>
                <p:cNvSpPr txBox="1">
                  <a:spLocks noRot="1" noChangeAspect="1" noMove="1" noResize="1" noEditPoints="1" noAdjustHandles="1" noChangeArrowheads="1" noChangeShapeType="1" noTextEdit="1"/>
                </p:cNvSpPr>
                <p:nvPr/>
              </p:nvSpPr>
              <p:spPr>
                <a:xfrm>
                  <a:off x="8440530" y="1993509"/>
                  <a:ext cx="2380523" cy="381515"/>
                </a:xfrm>
                <a:prstGeom prst="rect">
                  <a:avLst/>
                </a:prstGeom>
                <a:blipFill rotWithShape="0">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7782821" y="3017206"/>
                  <a:ext cx="376385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r>
                              <a:rPr lang="en-US" b="0" i="1" smtClean="0">
                                <a:latin typeface="Cambria Math" charset="0"/>
                              </a:rPr>
                              <m:t>𝑖</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1,2</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3</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4</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5</m:t>
                            </m:r>
                          </m:sub>
                        </m:sSub>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6</m:t>
                            </m:r>
                          </m:sub>
                        </m:sSub>
                        <m:r>
                          <a:rPr lang="en-US" b="0" i="1" smtClean="0">
                            <a:latin typeface="Cambria Math" charset="0"/>
                          </a:rPr>
                          <m:t>)</m:t>
                        </m:r>
                      </m:oMath>
                    </m:oMathPara>
                  </a14:m>
                  <a:endParaRPr lang="en-US" dirty="0"/>
                </a:p>
              </p:txBody>
            </p:sp>
          </mc:Choice>
          <mc:Fallback xmlns="">
            <p:sp>
              <p:nvSpPr>
                <p:cNvPr id="155" name="TextBox 154"/>
                <p:cNvSpPr txBox="1">
                  <a:spLocks noRot="1" noChangeAspect="1" noMove="1" noResize="1" noEditPoints="1" noAdjustHandles="1" noChangeArrowheads="1" noChangeShapeType="1" noTextEdit="1"/>
                </p:cNvSpPr>
                <p:nvPr/>
              </p:nvSpPr>
              <p:spPr>
                <a:xfrm>
                  <a:off x="7782821" y="3017206"/>
                  <a:ext cx="3763851" cy="381515"/>
                </a:xfrm>
                <a:prstGeom prst="rect">
                  <a:avLst/>
                </a:prstGeom>
                <a:blipFill rotWithShape="0">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7782821" y="4040903"/>
                  <a:ext cx="239123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r>
                              <a:rPr lang="en-US" b="0" i="1" smtClean="0">
                                <a:latin typeface="Cambria Math" charset="0"/>
                              </a:rPr>
                              <m:t>,</m:t>
                            </m:r>
                            <m:r>
                              <a:rPr lang="en-US" b="0" i="1" smtClean="0">
                                <a:latin typeface="Cambria Math" charset="0"/>
                              </a:rPr>
                              <m:t>𝑖</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2</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𝑛</m:t>
                            </m:r>
                          </m:sub>
                        </m:sSub>
                        <m:r>
                          <a:rPr lang="en-US" b="0" i="1" smtClean="0">
                            <a:latin typeface="Cambria Math" charset="0"/>
                          </a:rPr>
                          <m:t>)</m:t>
                        </m:r>
                      </m:oMath>
                    </m:oMathPara>
                  </a14:m>
                  <a:endParaRPr lang="en-US" dirty="0"/>
                </a:p>
              </p:txBody>
            </p:sp>
          </mc:Choice>
          <mc:Fallback xmlns="">
            <p:sp>
              <p:nvSpPr>
                <p:cNvPr id="156" name="TextBox 155"/>
                <p:cNvSpPr txBox="1">
                  <a:spLocks noRot="1" noChangeAspect="1" noMove="1" noResize="1" noEditPoints="1" noAdjustHandles="1" noChangeArrowheads="1" noChangeShapeType="1" noTextEdit="1"/>
                </p:cNvSpPr>
                <p:nvPr/>
              </p:nvSpPr>
              <p:spPr>
                <a:xfrm>
                  <a:off x="7782821" y="4040903"/>
                  <a:ext cx="2391231" cy="381515"/>
                </a:xfrm>
                <a:prstGeom prst="rect">
                  <a:avLst/>
                </a:prstGeom>
                <a:blipFill rotWithShape="0">
                  <a:blip r:embed="rId5"/>
                  <a:stretch>
                    <a:fillRect b="-11111"/>
                  </a:stretch>
                </a:blipFill>
              </p:spPr>
              <p:txBody>
                <a:bodyPr/>
                <a:lstStyle/>
                <a:p>
                  <a:r>
                    <a:rPr lang="en-US">
                      <a:noFill/>
                    </a:rPr>
                    <a:t> </a:t>
                  </a:r>
                </a:p>
              </p:txBody>
            </p:sp>
          </mc:Fallback>
        </mc:AlternateContent>
        <p:sp>
          <p:nvSpPr>
            <p:cNvPr id="164" name="Right Brace 163"/>
            <p:cNvSpPr/>
            <p:nvPr/>
          </p:nvSpPr>
          <p:spPr>
            <a:xfrm rot="5400000">
              <a:off x="10088406" y="2047760"/>
              <a:ext cx="205635" cy="8191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5" name="Right Brace 164"/>
            <p:cNvSpPr/>
            <p:nvPr/>
          </p:nvSpPr>
          <p:spPr>
            <a:xfrm rot="5400000">
              <a:off x="9933531" y="2303050"/>
              <a:ext cx="276458" cy="2491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1" name="Straight Arrow Connector 200"/>
            <p:cNvCxnSpPr>
              <a:endCxn id="164" idx="1"/>
            </p:cNvCxnSpPr>
            <p:nvPr/>
          </p:nvCxnSpPr>
          <p:spPr>
            <a:xfrm flipV="1">
              <a:off x="8072159" y="2560153"/>
              <a:ext cx="2119065" cy="46565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03" name="Straight Arrow Connector 202"/>
            <p:cNvCxnSpPr>
              <a:endCxn id="165" idx="1"/>
            </p:cNvCxnSpPr>
            <p:nvPr/>
          </p:nvCxnSpPr>
          <p:spPr>
            <a:xfrm flipV="1">
              <a:off x="8094995" y="3686855"/>
              <a:ext cx="1976765" cy="38838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08" name="TextBox 207"/>
            <p:cNvSpPr txBox="1"/>
            <p:nvPr/>
          </p:nvSpPr>
          <p:spPr>
            <a:xfrm>
              <a:off x="7923476" y="4538068"/>
              <a:ext cx="3119572" cy="307777"/>
            </a:xfrm>
            <a:prstGeom prst="rect">
              <a:avLst/>
            </a:prstGeom>
            <a:noFill/>
          </p:spPr>
          <p:txBody>
            <a:bodyPr wrap="none" rtlCol="0">
              <a:spAutoFit/>
            </a:bodyPr>
            <a:lstStyle/>
            <a:p>
              <a:r>
                <a:rPr lang="en-US" sz="1400" dirty="0" smtClean="0"/>
                <a:t>(let a</a:t>
              </a:r>
              <a:r>
                <a:rPr lang="en-US" sz="1400" baseline="-25000" dirty="0" smtClean="0"/>
                <a:t>i</a:t>
              </a:r>
              <a:r>
                <a:rPr lang="en-US" sz="1400" dirty="0" smtClean="0"/>
                <a:t> represent a single attribute/input)</a:t>
              </a:r>
              <a:endParaRPr lang="en-US" sz="1400" dirty="0"/>
            </a:p>
          </p:txBody>
        </p:sp>
      </p:grpSp>
      <p:sp>
        <p:nvSpPr>
          <p:cNvPr id="10" name="TextBox 9"/>
          <p:cNvSpPr txBox="1"/>
          <p:nvPr/>
        </p:nvSpPr>
        <p:spPr>
          <a:xfrm>
            <a:off x="6860743" y="1579667"/>
            <a:ext cx="4844170" cy="1200329"/>
          </a:xfrm>
          <a:prstGeom prst="rect">
            <a:avLst/>
          </a:prstGeom>
          <a:noFill/>
        </p:spPr>
        <p:txBody>
          <a:bodyPr wrap="square" rtlCol="0">
            <a:spAutoFit/>
          </a:bodyPr>
          <a:lstStyle/>
          <a:p>
            <a:pPr algn="ctr"/>
            <a:r>
              <a:rPr lang="en-US" b="1" dirty="0" smtClean="0"/>
              <a:t>Scaling Relation</a:t>
            </a:r>
            <a:r>
              <a:rPr lang="en-US" dirty="0" smtClean="0"/>
              <a:t>:</a:t>
            </a:r>
          </a:p>
          <a:p>
            <a:pPr algn="ctr"/>
            <a:r>
              <a:rPr lang="en-US" dirty="0" smtClean="0"/>
              <a:t>Any </a:t>
            </a:r>
            <a:r>
              <a:rPr lang="en-US" dirty="0"/>
              <a:t>relationship in which a change to one variable causes a predictable and defined change in another </a:t>
            </a:r>
            <a:r>
              <a:rPr lang="en-US" dirty="0" smtClean="0"/>
              <a:t>variable. </a:t>
            </a:r>
            <a:endParaRPr lang="en-US" dirty="0"/>
          </a:p>
        </p:txBody>
      </p:sp>
    </p:spTree>
    <p:extLst>
      <p:ext uri="{BB962C8B-B14F-4D97-AF65-F5344CB8AC3E}">
        <p14:creationId xmlns:p14="http://schemas.microsoft.com/office/powerpoint/2010/main" val="182938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98161463"/>
              </p:ext>
            </p:extLst>
          </p:nvPr>
        </p:nvGraphicFramePr>
        <p:xfrm>
          <a:off x="991838" y="1153976"/>
          <a:ext cx="5710910" cy="1117254"/>
        </p:xfrm>
        <a:graphic>
          <a:graphicData uri="http://schemas.openxmlformats.org/drawingml/2006/table">
            <a:tbl>
              <a:tblPr>
                <a:tableStyleId>{5C22544A-7EE6-4342-B048-85BDC9FD1C3A}</a:tableStyleId>
              </a:tblPr>
              <a:tblGrid>
                <a:gridCol w="2254470"/>
                <a:gridCol w="1229710"/>
                <a:gridCol w="1072055"/>
                <a:gridCol w="1154675"/>
              </a:tblGrid>
              <a:tr h="829508">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Order</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287746">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r>
            </a:tbl>
          </a:graphicData>
        </a:graphic>
      </p:graphicFrame>
      <p:sp>
        <p:nvSpPr>
          <p:cNvPr id="4" name="Title 3"/>
          <p:cNvSpPr>
            <a:spLocks noGrp="1"/>
          </p:cNvSpPr>
          <p:nvPr>
            <p:ph type="title"/>
          </p:nvPr>
        </p:nvSpPr>
        <p:spPr/>
        <p:txBody>
          <a:bodyPr/>
          <a:lstStyle/>
          <a:p>
            <a:r>
              <a:rPr lang="en-US" dirty="0" smtClean="0"/>
              <a:t>Data Loss Through Cleaning</a:t>
            </a:r>
            <a:endParaRPr lang="en-US" dirty="0"/>
          </a:p>
        </p:txBody>
      </p:sp>
      <p:sp>
        <p:nvSpPr>
          <p:cNvPr id="2" name="Slide Number Placeholder 1"/>
          <p:cNvSpPr>
            <a:spLocks noGrp="1"/>
          </p:cNvSpPr>
          <p:nvPr>
            <p:ph type="sldNum" sz="quarter" idx="12"/>
          </p:nvPr>
        </p:nvSpPr>
        <p:spPr>
          <a:xfrm>
            <a:off x="9242968" y="6356350"/>
            <a:ext cx="2743200" cy="365125"/>
          </a:xfrm>
        </p:spPr>
        <p:txBody>
          <a:bodyPr/>
          <a:lstStyle/>
          <a:p>
            <a:fld id="{7FE02735-D6C4-9143-AA7B-CB735DC88641}" type="slidenum">
              <a:rPr lang="en-US" smtClean="0"/>
              <a:t>7</a:t>
            </a:fld>
            <a:endParaRPr lang="en-US"/>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0025" y="6455557"/>
            <a:ext cx="11051072" cy="230832"/>
          </a:xfrm>
          <a:prstGeom prst="rect">
            <a:avLst/>
          </a:prstGeom>
        </p:spPr>
        <p:txBody>
          <a:bodyPr wrap="square">
            <a:spAutoFit/>
          </a:bodyPr>
          <a:lstStyle/>
          <a:p>
            <a:pPr>
              <a:defRPr/>
            </a:pPr>
            <a:r>
              <a:rPr lang="en-US" sz="900" dirty="0" smtClean="0"/>
              <a:t>C. </a:t>
            </a:r>
            <a:r>
              <a:rPr lang="en-US" sz="900" dirty="0" err="1"/>
              <a:t>Odabasi</a:t>
            </a:r>
            <a:r>
              <a:rPr lang="en-US" sz="900" dirty="0"/>
              <a:t>, M </a:t>
            </a:r>
            <a:r>
              <a:rPr lang="en-US" sz="900" dirty="0" err="1" smtClean="0"/>
              <a:t>Gunay</a:t>
            </a:r>
            <a:r>
              <a:rPr lang="en-US" sz="900" dirty="0"/>
              <a:t>, and </a:t>
            </a:r>
            <a:r>
              <a:rPr lang="en-US" sz="900" dirty="0" smtClean="0"/>
              <a:t>R. </a:t>
            </a:r>
            <a:r>
              <a:rPr lang="en-US" sz="900" dirty="0" err="1"/>
              <a:t>Yildirim</a:t>
            </a:r>
            <a:r>
              <a:rPr lang="en-US" sz="900" dirty="0"/>
              <a:t>. “Knowledge extraction for water gas shift reaction over noble metal catalysts from publications in the literature between 2002 and 2012”. </a:t>
            </a:r>
            <a:r>
              <a:rPr lang="en-US" sz="900" dirty="0" smtClean="0"/>
              <a:t>International </a:t>
            </a:r>
            <a:r>
              <a:rPr lang="en-US" sz="900" dirty="0"/>
              <a:t>Journal of Hydrogen Energy 39 (Apr. 2014). </a:t>
            </a:r>
          </a:p>
        </p:txBody>
      </p:sp>
      <p:sp>
        <p:nvSpPr>
          <p:cNvPr id="12" name="TextBox 11"/>
          <p:cNvSpPr txBox="1"/>
          <p:nvPr/>
        </p:nvSpPr>
        <p:spPr>
          <a:xfrm>
            <a:off x="8923245" y="2230513"/>
            <a:ext cx="1837875" cy="646331"/>
          </a:xfrm>
          <a:prstGeom prst="rect">
            <a:avLst/>
          </a:prstGeom>
          <a:noFill/>
          <a:ln>
            <a:solidFill>
              <a:schemeClr val="tx1"/>
            </a:solidFill>
          </a:ln>
        </p:spPr>
        <p:txBody>
          <a:bodyPr wrap="none" rtlCol="0">
            <a:spAutoFit/>
          </a:bodyPr>
          <a:lstStyle/>
          <a:p>
            <a:r>
              <a:rPr lang="en-US" dirty="0" smtClean="0"/>
              <a:t>97 publications</a:t>
            </a:r>
          </a:p>
          <a:p>
            <a:r>
              <a:rPr lang="en-US" dirty="0" smtClean="0"/>
              <a:t>Years 2002 - 2012</a:t>
            </a:r>
            <a:endParaRPr lang="en-US" dirty="0"/>
          </a:p>
        </p:txBody>
      </p:sp>
      <p:cxnSp>
        <p:nvCxnSpPr>
          <p:cNvPr id="14" name="Straight Arrow Connector 13"/>
          <p:cNvCxnSpPr>
            <a:stCxn id="12" idx="1"/>
          </p:cNvCxnSpPr>
          <p:nvPr/>
        </p:nvCxnSpPr>
        <p:spPr>
          <a:xfrm flipH="1" flipV="1">
            <a:off x="6461760" y="2133600"/>
            <a:ext cx="2461485" cy="420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649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530404232"/>
              </p:ext>
            </p:extLst>
          </p:nvPr>
        </p:nvGraphicFramePr>
        <p:xfrm>
          <a:off x="991838" y="1153976"/>
          <a:ext cx="5710910" cy="2843730"/>
        </p:xfrm>
        <a:graphic>
          <a:graphicData uri="http://schemas.openxmlformats.org/drawingml/2006/table">
            <a:tbl>
              <a:tblPr>
                <a:tableStyleId>{5C22544A-7EE6-4342-B048-85BDC9FD1C3A}</a:tableStyleId>
              </a:tblPr>
              <a:tblGrid>
                <a:gridCol w="2254470"/>
                <a:gridCol w="1229710"/>
                <a:gridCol w="1072055"/>
                <a:gridCol w="1154675"/>
              </a:tblGrid>
              <a:tr h="829508">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Order</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287746">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smtClean="0">
                          <a:effectLst/>
                        </a:rPr>
                        <a:t>Zeolite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4294</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en-US" sz="1600" u="none" strike="noStrike" dirty="0" smtClean="0">
                          <a:effectLst/>
                        </a:rPr>
                        <a:t>Hydroxyapatite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is-IS" sz="1600" u="none" strike="noStrike" dirty="0">
                          <a:effectLst/>
                        </a:rPr>
                        <a:t>4236</a:t>
                      </a:r>
                      <a:endParaRPr lang="is-IS" sz="1600" b="0" i="0" u="none" strike="noStrike" dirty="0">
                        <a:solidFill>
                          <a:srgbClr val="000000"/>
                        </a:solidFill>
                        <a:effectLst/>
                        <a:latin typeface="Calibri" charset="0"/>
                      </a:endParaRPr>
                    </a:p>
                  </a:txBody>
                  <a:tcPr marL="6350" marR="6350" marT="6350" marB="0" anchor="ctr">
                    <a:lnB w="12700" cmpd="sng">
                      <a:noFill/>
                    </a:lnB>
                    <a:noFill/>
                  </a:tcPr>
                </a:tc>
              </a:tr>
              <a:tr h="287746">
                <a:tc>
                  <a:txBody>
                    <a:bodyPr/>
                    <a:lstStyle/>
                    <a:p>
                      <a:pPr algn="l" fontAlgn="b"/>
                      <a:r>
                        <a:rPr lang="en-US" sz="1600" u="none" strike="noStrike" dirty="0" smtClean="0">
                          <a:effectLst/>
                        </a:rPr>
                        <a:t>Activated</a:t>
                      </a:r>
                      <a:r>
                        <a:rPr lang="en-US" sz="1600" u="none" strike="noStrike" baseline="0" dirty="0" smtClean="0">
                          <a:effectLst/>
                        </a:rPr>
                        <a:t> Carbon</a:t>
                      </a:r>
                      <a:r>
                        <a:rPr lang="en-US" sz="1600" u="none" strike="noStrike" dirty="0" smtClean="0">
                          <a:effectLst/>
                        </a:rPr>
                        <a:t>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4211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YSZ </a:t>
                      </a:r>
                      <a:r>
                        <a:rPr lang="en-US" sz="1600" u="none" strike="noStrike" dirty="0" smtClean="0">
                          <a:effectLst/>
                        </a:rPr>
                        <a:t>Promoter</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effectLst/>
                        </a:rPr>
                        <a:t>4190</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CH</a:t>
                      </a:r>
                      <a:r>
                        <a:rPr lang="en-US" sz="1600" u="none" strike="noStrike" baseline="-25000" dirty="0">
                          <a:effectLst/>
                        </a:rPr>
                        <a:t>4</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uk-UA" sz="1600" u="none" strike="noStrike" dirty="0">
                          <a:effectLst/>
                        </a:rPr>
                        <a:t>3967</a:t>
                      </a:r>
                      <a:endParaRPr lang="uk-UA"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O</a:t>
                      </a:r>
                      <a:r>
                        <a:rPr lang="en-US" sz="1600" u="none" strike="noStrike" baseline="-25000" dirty="0">
                          <a:effectLst/>
                        </a:rPr>
                        <a:t>2</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32</a:t>
                      </a:r>
                      <a:endParaRPr lang="is-IS"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3935</a:t>
                      </a:r>
                      <a:endParaRPr lang="uk-UA" sz="1600" b="0" i="0" u="none" strike="noStrike" dirty="0">
                        <a:solidFill>
                          <a:srgbClr val="000000"/>
                        </a:solidFill>
                        <a:effectLst/>
                        <a:latin typeface="Calibri" charset="0"/>
                      </a:endParaRPr>
                    </a:p>
                  </a:txBody>
                  <a:tcPr marL="6350" marR="6350" marT="6350" marB="0" anchor="ctr">
                    <a:lnT w="12700" cmpd="sng">
                      <a:noFill/>
                    </a:lnT>
                    <a:lnB w="9525" cap="flat" cmpd="sng" algn="ctr">
                      <a:solidFill>
                        <a:schemeClr val="tx1"/>
                      </a:solidFill>
                      <a:prstDash val="sysDash"/>
                      <a:round/>
                      <a:headEnd type="none" w="med" len="med"/>
                      <a:tailEnd type="none" w="med" len="med"/>
                    </a:lnB>
                    <a:noFill/>
                  </a:tcPr>
                </a:tc>
              </a:tr>
            </a:tbl>
          </a:graphicData>
        </a:graphic>
      </p:graphicFrame>
      <p:sp>
        <p:nvSpPr>
          <p:cNvPr id="4" name="Title 3"/>
          <p:cNvSpPr>
            <a:spLocks noGrp="1"/>
          </p:cNvSpPr>
          <p:nvPr>
            <p:ph type="title"/>
          </p:nvPr>
        </p:nvSpPr>
        <p:spPr/>
        <p:txBody>
          <a:bodyPr/>
          <a:lstStyle/>
          <a:p>
            <a:r>
              <a:rPr lang="en-US" dirty="0" smtClean="0"/>
              <a:t>Data Loss Through Cleaning</a:t>
            </a:r>
            <a:endParaRPr lang="en-US" dirty="0"/>
          </a:p>
        </p:txBody>
      </p:sp>
      <p:sp>
        <p:nvSpPr>
          <p:cNvPr id="2" name="Slide Number Placeholder 1"/>
          <p:cNvSpPr>
            <a:spLocks noGrp="1"/>
          </p:cNvSpPr>
          <p:nvPr>
            <p:ph type="sldNum" sz="quarter" idx="12"/>
          </p:nvPr>
        </p:nvSpPr>
        <p:spPr>
          <a:xfrm>
            <a:off x="9242968" y="6356350"/>
            <a:ext cx="2743200" cy="365125"/>
          </a:xfrm>
        </p:spPr>
        <p:txBody>
          <a:bodyPr/>
          <a:lstStyle/>
          <a:p>
            <a:fld id="{7FE02735-D6C4-9143-AA7B-CB735DC88641}" type="slidenum">
              <a:rPr lang="en-US" smtClean="0"/>
              <a:t>8</a:t>
            </a:fld>
            <a:endParaRPr lang="en-US"/>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0025" y="6455557"/>
            <a:ext cx="11051072" cy="230832"/>
          </a:xfrm>
          <a:prstGeom prst="rect">
            <a:avLst/>
          </a:prstGeom>
        </p:spPr>
        <p:txBody>
          <a:bodyPr wrap="square">
            <a:spAutoFit/>
          </a:bodyPr>
          <a:lstStyle/>
          <a:p>
            <a:pPr>
              <a:defRPr/>
            </a:pPr>
            <a:r>
              <a:rPr lang="en-US" sz="900" dirty="0" smtClean="0"/>
              <a:t>C. </a:t>
            </a:r>
            <a:r>
              <a:rPr lang="en-US" sz="900" dirty="0" err="1"/>
              <a:t>Odabasi</a:t>
            </a:r>
            <a:r>
              <a:rPr lang="en-US" sz="900" dirty="0"/>
              <a:t>, M </a:t>
            </a:r>
            <a:r>
              <a:rPr lang="en-US" sz="900" dirty="0" err="1" smtClean="0"/>
              <a:t>Gunay</a:t>
            </a:r>
            <a:r>
              <a:rPr lang="en-US" sz="900" dirty="0"/>
              <a:t>, and </a:t>
            </a:r>
            <a:r>
              <a:rPr lang="en-US" sz="900" dirty="0" smtClean="0"/>
              <a:t>R. </a:t>
            </a:r>
            <a:r>
              <a:rPr lang="en-US" sz="900" dirty="0" err="1"/>
              <a:t>Yildirim</a:t>
            </a:r>
            <a:r>
              <a:rPr lang="en-US" sz="900" dirty="0"/>
              <a:t>. “Knowledge extraction for water gas shift reaction over noble metal catalysts from publications in the literature between 2002 and 2012”. </a:t>
            </a:r>
            <a:r>
              <a:rPr lang="en-US" sz="900" dirty="0" smtClean="0"/>
              <a:t>International </a:t>
            </a:r>
            <a:r>
              <a:rPr lang="en-US" sz="900" dirty="0"/>
              <a:t>Journal of Hydrogen Energy 39 (Apr. 2014). </a:t>
            </a:r>
          </a:p>
        </p:txBody>
      </p:sp>
      <p:sp>
        <p:nvSpPr>
          <p:cNvPr id="9" name="Right Bracket 8"/>
          <p:cNvSpPr/>
          <p:nvPr/>
        </p:nvSpPr>
        <p:spPr>
          <a:xfrm>
            <a:off x="6413578" y="2370477"/>
            <a:ext cx="182880" cy="807720"/>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532311" y="2444546"/>
            <a:ext cx="962251" cy="584775"/>
          </a:xfrm>
          <a:prstGeom prst="rect">
            <a:avLst/>
          </a:prstGeom>
          <a:noFill/>
        </p:spPr>
        <p:txBody>
          <a:bodyPr wrap="none" rtlCol="0">
            <a:spAutoFit/>
          </a:bodyPr>
          <a:lstStyle/>
          <a:p>
            <a:pPr algn="ctr"/>
            <a:r>
              <a:rPr lang="en-US" sz="1600" dirty="0" smtClean="0"/>
              <a:t>149</a:t>
            </a:r>
          </a:p>
          <a:p>
            <a:pPr algn="ctr"/>
            <a:r>
              <a:rPr lang="en-US" sz="1600" dirty="0"/>
              <a:t>I</a:t>
            </a:r>
            <a:r>
              <a:rPr lang="en-US" sz="1600" dirty="0" smtClean="0"/>
              <a:t>nstances</a:t>
            </a:r>
            <a:endParaRPr lang="en-US" sz="1600" dirty="0"/>
          </a:p>
        </p:txBody>
      </p:sp>
    </p:spTree>
    <p:extLst>
      <p:ext uri="{BB962C8B-B14F-4D97-AF65-F5344CB8AC3E}">
        <p14:creationId xmlns:p14="http://schemas.microsoft.com/office/powerpoint/2010/main" val="2046246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929920217"/>
              </p:ext>
            </p:extLst>
          </p:nvPr>
        </p:nvGraphicFramePr>
        <p:xfrm>
          <a:off x="991838" y="1153976"/>
          <a:ext cx="5710910" cy="3758554"/>
        </p:xfrm>
        <a:graphic>
          <a:graphicData uri="http://schemas.openxmlformats.org/drawingml/2006/table">
            <a:tbl>
              <a:tblPr>
                <a:tableStyleId>{5C22544A-7EE6-4342-B048-85BDC9FD1C3A}</a:tableStyleId>
              </a:tblPr>
              <a:tblGrid>
                <a:gridCol w="2254470"/>
                <a:gridCol w="1229710"/>
                <a:gridCol w="1072055"/>
                <a:gridCol w="1154675"/>
              </a:tblGrid>
              <a:tr h="829508">
                <a:tc>
                  <a:txBody>
                    <a:bodyPr/>
                    <a:lstStyle/>
                    <a:p>
                      <a:pPr algn="l" fontAlgn="b"/>
                      <a:r>
                        <a:rPr lang="en-US" sz="1600" b="1" u="none" strike="noStrike" dirty="0">
                          <a:effectLst/>
                        </a:rPr>
                        <a:t>Removal Criteria</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Order</a:t>
                      </a:r>
                      <a:br>
                        <a:rPr lang="en-US" sz="1600" b="1" u="none" strike="noStrike" dirty="0">
                          <a:effectLst/>
                        </a:rPr>
                      </a:br>
                      <a:r>
                        <a:rPr lang="en-US" sz="1600" b="1" u="none" strike="noStrike" dirty="0">
                          <a:effectLst/>
                        </a:rPr>
                        <a:t>Independent</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Sequential</a:t>
                      </a:r>
                      <a:br>
                        <a:rPr lang="en-US" sz="1600" b="1" u="none" strike="noStrike" dirty="0">
                          <a:effectLst/>
                        </a:rPr>
                      </a:br>
                      <a:r>
                        <a:rPr lang="en-US" sz="1600" b="1" u="none" strike="noStrike" dirty="0">
                          <a:effectLst/>
                        </a:rPr>
                        <a:t>Removal</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rPr>
                        <a:t>Remaining</a:t>
                      </a:r>
                      <a:br>
                        <a:rPr lang="en-US" sz="1600" b="1" u="none" strike="noStrike" dirty="0">
                          <a:effectLst/>
                        </a:rPr>
                      </a:br>
                      <a:r>
                        <a:rPr lang="en-US" sz="1600" b="1" u="none" strike="noStrike" dirty="0">
                          <a:effectLst/>
                        </a:rPr>
                        <a:t>Data Points</a:t>
                      </a:r>
                      <a:endParaRPr lang="en-US" sz="1600" b="1" i="0" u="none" strike="noStrike" dirty="0">
                        <a:solidFill>
                          <a:srgbClr val="000000"/>
                        </a:solidFill>
                        <a:effectLst/>
                        <a:latin typeface="Calibri" charset="0"/>
                      </a:endParaRPr>
                    </a:p>
                  </a:txBody>
                  <a:tcPr marL="6350" marR="6350" marT="6350" marB="0" anchor="b">
                    <a:lnB w="12700" cap="flat" cmpd="sng" algn="ctr">
                      <a:solidFill>
                        <a:schemeClr val="tx1"/>
                      </a:solidFill>
                      <a:prstDash val="solid"/>
                      <a:round/>
                      <a:headEnd type="none" w="med" len="med"/>
                      <a:tailEnd type="none" w="med" len="med"/>
                    </a:lnB>
                    <a:noFill/>
                  </a:tcPr>
                </a:tc>
              </a:tr>
              <a:tr h="287746">
                <a:tc>
                  <a:txBody>
                    <a:bodyPr/>
                    <a:lstStyle/>
                    <a:p>
                      <a:pPr algn="l" fontAlgn="b"/>
                      <a:r>
                        <a:rPr lang="en-US" sz="1600" u="none" strike="noStrike" dirty="0">
                          <a:effectLst/>
                        </a:rPr>
                        <a:t>Original Data</a:t>
                      </a:r>
                      <a:endParaRPr lang="en-US"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mr-IN" sz="1600" u="none" strike="noStrike" dirty="0">
                          <a:effectLst/>
                        </a:rPr>
                        <a:t>---</a:t>
                      </a:r>
                      <a:endParaRPr lang="mr-IN"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algn="ctr" fontAlgn="b"/>
                      <a:r>
                        <a:rPr lang="cs-CZ" sz="1600" u="none" strike="noStrike" dirty="0">
                          <a:effectLst/>
                        </a:rPr>
                        <a:t>4360</a:t>
                      </a:r>
                      <a:endParaRPr lang="cs-CZ" sz="1600" b="0" i="0" u="none" strike="noStrike" dirty="0">
                        <a:solidFill>
                          <a:srgbClr val="000000"/>
                        </a:solidFill>
                        <a:effectLst/>
                        <a:latin typeface="Calibri" charset="0"/>
                      </a:endParaRPr>
                    </a:p>
                  </a:txBody>
                  <a:tcPr marL="6350" marR="6350" marT="6350" marB="0" anchor="ctr">
                    <a:lnT w="12700"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r>
              <a:tr h="287746">
                <a:tc>
                  <a:txBody>
                    <a:bodyPr/>
                    <a:lstStyle/>
                    <a:p>
                      <a:pPr algn="l" fontAlgn="b"/>
                      <a:r>
                        <a:rPr lang="en-US" sz="1600" u="none" strike="noStrike" dirty="0" smtClean="0">
                          <a:effectLst/>
                        </a:rPr>
                        <a:t>Zeolite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cs-CZ" sz="1600" u="none" strike="noStrike" dirty="0">
                          <a:effectLst/>
                        </a:rPr>
                        <a:t>4294</a:t>
                      </a:r>
                      <a:endParaRPr lang="cs-CZ"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en-US" sz="1600" u="none" strike="noStrike" dirty="0" smtClean="0">
                          <a:effectLst/>
                        </a:rPr>
                        <a:t>Hydroxyapatite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ru-RU" sz="1600" u="none" strike="noStrike" dirty="0">
                          <a:effectLst/>
                        </a:rPr>
                        <a:t>58</a:t>
                      </a:r>
                      <a:endParaRPr lang="ru-RU" sz="1600" b="0" i="0" u="none" strike="noStrike" dirty="0">
                        <a:solidFill>
                          <a:srgbClr val="000000"/>
                        </a:solidFill>
                        <a:effectLst/>
                        <a:latin typeface="Calibri" charset="0"/>
                      </a:endParaRPr>
                    </a:p>
                  </a:txBody>
                  <a:tcPr marL="6350" marR="6350" marT="6350" marB="0" anchor="ctr">
                    <a:lnB w="12700" cmpd="sng">
                      <a:noFill/>
                    </a:lnB>
                    <a:noFill/>
                  </a:tcPr>
                </a:tc>
                <a:tc>
                  <a:txBody>
                    <a:bodyPr/>
                    <a:lstStyle/>
                    <a:p>
                      <a:pPr algn="ctr" fontAlgn="b"/>
                      <a:r>
                        <a:rPr lang="is-IS" sz="1600" u="none" strike="noStrike" dirty="0">
                          <a:effectLst/>
                        </a:rPr>
                        <a:t>4236</a:t>
                      </a:r>
                      <a:endParaRPr lang="is-IS" sz="1600" b="0" i="0" u="none" strike="noStrike" dirty="0">
                        <a:solidFill>
                          <a:srgbClr val="000000"/>
                        </a:solidFill>
                        <a:effectLst/>
                        <a:latin typeface="Calibri" charset="0"/>
                      </a:endParaRPr>
                    </a:p>
                  </a:txBody>
                  <a:tcPr marL="6350" marR="6350" marT="6350" marB="0" anchor="ctr">
                    <a:lnB w="12700" cmpd="sng">
                      <a:noFill/>
                    </a:lnB>
                    <a:noFill/>
                  </a:tcPr>
                </a:tc>
              </a:tr>
              <a:tr h="287746">
                <a:tc>
                  <a:txBody>
                    <a:bodyPr/>
                    <a:lstStyle/>
                    <a:p>
                      <a:pPr algn="l" fontAlgn="b"/>
                      <a:r>
                        <a:rPr lang="en-US" sz="1600" u="none" strike="noStrike" dirty="0" smtClean="0">
                          <a:effectLst/>
                        </a:rPr>
                        <a:t>Activated</a:t>
                      </a:r>
                      <a:r>
                        <a:rPr lang="en-US" sz="1600" u="none" strike="noStrike" baseline="0" dirty="0" smtClean="0">
                          <a:effectLst/>
                        </a:rPr>
                        <a:t> Carbon</a:t>
                      </a:r>
                      <a:r>
                        <a:rPr lang="en-US" sz="1600" u="none" strike="noStrike" dirty="0" smtClean="0">
                          <a:effectLst/>
                        </a:rPr>
                        <a:t> </a:t>
                      </a:r>
                      <a:r>
                        <a:rPr lang="en-US" sz="1600" u="none" strike="noStrike" dirty="0">
                          <a:effectLst/>
                        </a:rPr>
                        <a:t>Support</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s-IS" sz="1600" u="none" strike="noStrike" dirty="0">
                          <a:effectLst/>
                        </a:rPr>
                        <a:t>25</a:t>
                      </a:r>
                      <a:endParaRPr lang="is-IS"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4211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YSZ </a:t>
                      </a:r>
                      <a:r>
                        <a:rPr lang="en-US" sz="1600" u="none" strike="noStrike" dirty="0" smtClean="0">
                          <a:effectLst/>
                        </a:rPr>
                        <a:t>Promoter</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cs-CZ" sz="1600" u="none" strike="noStrike" dirty="0">
                          <a:effectLst/>
                        </a:rPr>
                        <a:t>21</a:t>
                      </a:r>
                      <a:endParaRPr lang="cs-CZ"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effectLst/>
                        </a:rPr>
                        <a:t>4190</a:t>
                      </a:r>
                      <a:endParaRPr lang="en-US" sz="1600" b="0" i="0" u="none" strike="noStrike" dirty="0">
                        <a:solidFill>
                          <a:srgbClr val="000000"/>
                        </a:solidFill>
                        <a:effectLst/>
                        <a:latin typeface="Calibri" charset="0"/>
                      </a:endParaRPr>
                    </a:p>
                  </a:txBody>
                  <a:tcPr marL="6350" marR="6350" marT="6350" marB="0"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r>
              <a:tr h="287746">
                <a:tc>
                  <a:txBody>
                    <a:bodyPr/>
                    <a:lstStyle/>
                    <a:p>
                      <a:pPr algn="l" fontAlgn="b"/>
                      <a:r>
                        <a:rPr lang="en-US" sz="1600" u="none" strike="noStrike" dirty="0">
                          <a:effectLst/>
                        </a:rPr>
                        <a:t>CH</a:t>
                      </a:r>
                      <a:r>
                        <a:rPr lang="en-US" sz="1600" u="none" strike="noStrike" baseline="-25000" dirty="0">
                          <a:effectLst/>
                        </a:rPr>
                        <a:t>4</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is-IS" sz="1600" u="none" strike="noStrike" dirty="0">
                          <a:effectLst/>
                        </a:rPr>
                        <a:t>223</a:t>
                      </a:r>
                      <a:endParaRPr lang="is-IS"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c>
                  <a:txBody>
                    <a:bodyPr/>
                    <a:lstStyle/>
                    <a:p>
                      <a:pPr algn="ctr" fontAlgn="b"/>
                      <a:r>
                        <a:rPr lang="uk-UA" sz="1600" u="none" strike="noStrike" dirty="0">
                          <a:effectLst/>
                        </a:rPr>
                        <a:t>3967</a:t>
                      </a:r>
                      <a:endParaRPr lang="uk-UA" sz="1600" b="0" i="0" u="none" strike="noStrike" dirty="0">
                        <a:solidFill>
                          <a:srgbClr val="000000"/>
                        </a:solidFill>
                        <a:effectLst/>
                        <a:latin typeface="Calibri" charset="0"/>
                      </a:endParaRPr>
                    </a:p>
                  </a:txBody>
                  <a:tcPr marL="6350" marR="6350" marT="6350" marB="0" anchor="ctr">
                    <a:lnT w="9525" cap="flat" cmpd="sng" algn="ctr">
                      <a:noFill/>
                      <a:prstDash val="sysDash"/>
                      <a:round/>
                      <a:headEnd type="none" w="med" len="med"/>
                      <a:tailEnd type="none" w="med" len="med"/>
                    </a:lnT>
                    <a:noFill/>
                  </a:tcPr>
                </a:tc>
              </a:tr>
              <a:tr h="287746">
                <a:tc>
                  <a:txBody>
                    <a:bodyPr/>
                    <a:lstStyle/>
                    <a:p>
                      <a:pPr algn="l" fontAlgn="b"/>
                      <a:r>
                        <a:rPr lang="en-US" sz="1600" u="none" strike="noStrike" dirty="0">
                          <a:effectLst/>
                        </a:rPr>
                        <a:t>O</a:t>
                      </a:r>
                      <a:r>
                        <a:rPr lang="en-US" sz="1600" u="none" strike="noStrike" baseline="-25000" dirty="0">
                          <a:effectLst/>
                        </a:rPr>
                        <a:t>2</a:t>
                      </a:r>
                      <a:r>
                        <a:rPr lang="en-US" sz="1600" u="none" strike="noStrike" dirty="0">
                          <a:effectLst/>
                        </a:rPr>
                        <a:t> Co-Feed</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32</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3935</a:t>
                      </a:r>
                      <a:endParaRPr lang="uk-UA"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r h="287746">
                <a:tc>
                  <a:txBody>
                    <a:bodyPr/>
                    <a:lstStyle/>
                    <a:p>
                      <a:pPr algn="l" fontAlgn="b"/>
                      <a:r>
                        <a:rPr lang="mr-IN" sz="1600" u="none" strike="noStrike" dirty="0" err="1" smtClean="0">
                          <a:effectLst/>
                        </a:rPr>
                        <a:t>Beta</a:t>
                      </a:r>
                      <a:r>
                        <a:rPr lang="en-US" sz="1600" u="none" strike="noStrike" baseline="0" dirty="0" smtClean="0">
                          <a:effectLst/>
                        </a:rPr>
                        <a:t> &gt; 0.8</a:t>
                      </a:r>
                      <a:endParaRPr lang="mr-IN"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en-US" sz="1600" u="none" strike="noStrike" dirty="0">
                          <a:effectLst/>
                        </a:rPr>
                        <a:t>355</a:t>
                      </a:r>
                      <a:endParaRPr lang="en-U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265</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c>
                  <a:txBody>
                    <a:bodyPr/>
                    <a:lstStyle/>
                    <a:p>
                      <a:pPr algn="ctr" fontAlgn="b"/>
                      <a:r>
                        <a:rPr lang="is-IS" sz="1600" u="none" strike="noStrike" dirty="0">
                          <a:effectLst/>
                        </a:rPr>
                        <a:t>3670</a:t>
                      </a:r>
                      <a:endParaRPr lang="is-IS" sz="1600" b="0" i="0" u="none" strike="noStrike" dirty="0">
                        <a:solidFill>
                          <a:srgbClr val="000000"/>
                        </a:solidFill>
                        <a:effectLst/>
                        <a:latin typeface="Calibri" charset="0"/>
                      </a:endParaRPr>
                    </a:p>
                  </a:txBody>
                  <a:tcPr marL="6350" marR="6350" marT="6350" marB="0" anchor="ctr">
                    <a:lnT w="9525" cap="flat" cmpd="sng" algn="ctr">
                      <a:solidFill>
                        <a:schemeClr val="tx1"/>
                      </a:solidFill>
                      <a:prstDash val="sysDash"/>
                      <a:round/>
                      <a:headEnd type="none" w="med" len="med"/>
                      <a:tailEnd type="none" w="med" len="med"/>
                    </a:lnT>
                    <a:noFill/>
                  </a:tcPr>
                </a:tc>
              </a:tr>
              <a:tr h="287746">
                <a:tc>
                  <a:txBody>
                    <a:bodyPr/>
                    <a:lstStyle/>
                    <a:p>
                      <a:pPr algn="l" fontAlgn="b"/>
                      <a:r>
                        <a:rPr lang="mr-IN" sz="1600" u="none" strike="noStrike" dirty="0" err="1" smtClean="0">
                          <a:effectLst/>
                        </a:rPr>
                        <a:t>Beta</a:t>
                      </a:r>
                      <a:r>
                        <a:rPr lang="en-US" sz="1600" u="none" strike="noStrike" baseline="0" dirty="0" smtClean="0">
                          <a:effectLst/>
                        </a:rPr>
                        <a:t> &lt; 0</a:t>
                      </a:r>
                      <a:endParaRPr lang="mr-IN"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124</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66</a:t>
                      </a:r>
                      <a:endParaRPr lang="is-IS" sz="1600" b="0" i="0" u="none" strike="noStrike" dirty="0">
                        <a:solidFill>
                          <a:srgbClr val="000000"/>
                        </a:solidFill>
                        <a:effectLst/>
                        <a:latin typeface="Calibri" charset="0"/>
                      </a:endParaRPr>
                    </a:p>
                  </a:txBody>
                  <a:tcPr marL="6350" marR="6350" marT="6350" marB="0" anchor="ctr">
                    <a:noFill/>
                  </a:tcPr>
                </a:tc>
                <a:tc>
                  <a:txBody>
                    <a:bodyPr/>
                    <a:lstStyle/>
                    <a:p>
                      <a:pPr algn="ctr" fontAlgn="b"/>
                      <a:r>
                        <a:rPr lang="is-IS" sz="1600" u="none" strike="noStrike" dirty="0">
                          <a:effectLst/>
                        </a:rPr>
                        <a:t>3604</a:t>
                      </a:r>
                      <a:endParaRPr lang="is-IS" sz="1600" b="0" i="0" u="none" strike="noStrike" dirty="0">
                        <a:solidFill>
                          <a:srgbClr val="000000"/>
                        </a:solidFill>
                        <a:effectLst/>
                        <a:latin typeface="Calibri" charset="0"/>
                      </a:endParaRPr>
                    </a:p>
                  </a:txBody>
                  <a:tcPr marL="6350" marR="6350" marT="6350" marB="0" anchor="ctr">
                    <a:noFill/>
                  </a:tcPr>
                </a:tc>
              </a:tr>
              <a:tr h="339332">
                <a:tc>
                  <a:txBody>
                    <a:bodyPr/>
                    <a:lstStyle/>
                    <a:p>
                      <a:pPr algn="l" fontAlgn="b"/>
                      <a:r>
                        <a:rPr lang="en-US" sz="1600" u="none" strike="noStrike" dirty="0">
                          <a:effectLst/>
                        </a:rPr>
                        <a:t>Beta not Calculable</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uk-UA" sz="1600" u="none" strike="noStrike" dirty="0">
                          <a:effectLst/>
                        </a:rPr>
                        <a:t>177</a:t>
                      </a:r>
                      <a:endParaRPr lang="uk-UA"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en-US" sz="1600" u="none" strike="noStrike" dirty="0">
                          <a:effectLst/>
                        </a:rPr>
                        <a:t>176</a:t>
                      </a:r>
                      <a:endParaRPr lang="en-U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c>
                  <a:txBody>
                    <a:bodyPr/>
                    <a:lstStyle/>
                    <a:p>
                      <a:pPr algn="ctr" fontAlgn="b"/>
                      <a:r>
                        <a:rPr lang="is-IS" sz="1600" u="none" strike="noStrike" dirty="0">
                          <a:effectLst/>
                        </a:rPr>
                        <a:t>3428</a:t>
                      </a:r>
                      <a:endParaRPr lang="is-IS" sz="1600" b="0" i="0" u="none" strike="noStrike" dirty="0">
                        <a:solidFill>
                          <a:srgbClr val="000000"/>
                        </a:solidFill>
                        <a:effectLst/>
                        <a:latin typeface="Calibri" charset="0"/>
                      </a:endParaRPr>
                    </a:p>
                  </a:txBody>
                  <a:tcPr marL="6350" marR="6350" marT="6350" marB="0" anchor="ctr">
                    <a:lnB w="9525" cap="flat" cmpd="sng" algn="ctr">
                      <a:solidFill>
                        <a:schemeClr val="tx1"/>
                      </a:solidFill>
                      <a:prstDash val="sysDash"/>
                      <a:round/>
                      <a:headEnd type="none" w="med" len="med"/>
                      <a:tailEnd type="none" w="med" len="med"/>
                    </a:lnB>
                    <a:noFill/>
                  </a:tcPr>
                </a:tc>
              </a:tr>
            </a:tbl>
          </a:graphicData>
        </a:graphic>
      </p:graphicFrame>
      <p:sp>
        <p:nvSpPr>
          <p:cNvPr id="4" name="Title 3"/>
          <p:cNvSpPr>
            <a:spLocks noGrp="1"/>
          </p:cNvSpPr>
          <p:nvPr>
            <p:ph type="title"/>
          </p:nvPr>
        </p:nvSpPr>
        <p:spPr/>
        <p:txBody>
          <a:bodyPr/>
          <a:lstStyle/>
          <a:p>
            <a:r>
              <a:rPr lang="en-US" dirty="0" smtClean="0"/>
              <a:t>Data Loss Through Cleaning</a:t>
            </a:r>
            <a:endParaRPr lang="en-US" dirty="0"/>
          </a:p>
        </p:txBody>
      </p:sp>
      <p:sp>
        <p:nvSpPr>
          <p:cNvPr id="8" name="Rectangle 7"/>
          <p:cNvSpPr/>
          <p:nvPr/>
        </p:nvSpPr>
        <p:spPr>
          <a:xfrm>
            <a:off x="200024" y="142876"/>
            <a:ext cx="11772901" cy="6557962"/>
          </a:xfrm>
          <a:prstGeom prst="rect">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0025" y="6455557"/>
            <a:ext cx="11051072" cy="230832"/>
          </a:xfrm>
          <a:prstGeom prst="rect">
            <a:avLst/>
          </a:prstGeom>
        </p:spPr>
        <p:txBody>
          <a:bodyPr wrap="square">
            <a:spAutoFit/>
          </a:bodyPr>
          <a:lstStyle/>
          <a:p>
            <a:pPr>
              <a:defRPr/>
            </a:pPr>
            <a:r>
              <a:rPr lang="en-US" sz="900" dirty="0" smtClean="0"/>
              <a:t>C. </a:t>
            </a:r>
            <a:r>
              <a:rPr lang="en-US" sz="900" dirty="0" err="1"/>
              <a:t>Odabasi</a:t>
            </a:r>
            <a:r>
              <a:rPr lang="en-US" sz="900" dirty="0"/>
              <a:t>, M </a:t>
            </a:r>
            <a:r>
              <a:rPr lang="en-US" sz="900" dirty="0" err="1" smtClean="0"/>
              <a:t>Gunay</a:t>
            </a:r>
            <a:r>
              <a:rPr lang="en-US" sz="900" dirty="0"/>
              <a:t>, and </a:t>
            </a:r>
            <a:r>
              <a:rPr lang="en-US" sz="900" dirty="0" smtClean="0"/>
              <a:t>R. </a:t>
            </a:r>
            <a:r>
              <a:rPr lang="en-US" sz="900" dirty="0" err="1"/>
              <a:t>Yildirim</a:t>
            </a:r>
            <a:r>
              <a:rPr lang="en-US" sz="900" dirty="0"/>
              <a:t>. “Knowledge extraction for water gas shift reaction over noble metal catalysts from publications in the literature between 2002 and 2012”. </a:t>
            </a:r>
            <a:r>
              <a:rPr lang="en-US" sz="900" dirty="0" smtClean="0"/>
              <a:t>International </a:t>
            </a:r>
            <a:r>
              <a:rPr lang="en-US" sz="900" dirty="0"/>
              <a:t>Journal of Hydrogen Energy 39 (Apr. 2014). </a:t>
            </a:r>
          </a:p>
        </p:txBody>
      </p:sp>
      <p:sp>
        <p:nvSpPr>
          <p:cNvPr id="5" name="Right Bracket 4"/>
          <p:cNvSpPr/>
          <p:nvPr/>
        </p:nvSpPr>
        <p:spPr>
          <a:xfrm>
            <a:off x="6370320" y="4057929"/>
            <a:ext cx="182880" cy="807720"/>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489053" y="4143149"/>
            <a:ext cx="962251" cy="584775"/>
          </a:xfrm>
          <a:prstGeom prst="rect">
            <a:avLst/>
          </a:prstGeom>
          <a:noFill/>
        </p:spPr>
        <p:txBody>
          <a:bodyPr wrap="none" rtlCol="0">
            <a:spAutoFit/>
          </a:bodyPr>
          <a:lstStyle/>
          <a:p>
            <a:pPr algn="ctr"/>
            <a:r>
              <a:rPr lang="en-US" sz="1600" dirty="0" smtClean="0"/>
              <a:t>507</a:t>
            </a:r>
          </a:p>
          <a:p>
            <a:pPr algn="ctr"/>
            <a:r>
              <a:rPr lang="en-US" sz="1600" dirty="0"/>
              <a:t>I</a:t>
            </a:r>
            <a:r>
              <a:rPr lang="en-US" sz="1600" dirty="0" smtClean="0"/>
              <a:t>nstances</a:t>
            </a:r>
            <a:endParaRPr lang="en-US" sz="16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656" y="1857110"/>
            <a:ext cx="2774795" cy="208109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656" y="1847624"/>
            <a:ext cx="2544539" cy="190840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175702" y="4091196"/>
                <a:ext cx="2659254"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𝐶𝑂</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2</m:t>
                          </m:r>
                        </m:sub>
                      </m:sSub>
                      <m:r>
                        <a:rPr lang="en-US" b="0" i="1" smtClean="0">
                          <a:latin typeface="Cambria Math" charset="0"/>
                        </a:rPr>
                        <m:t>𝑂</m:t>
                      </m:r>
                      <m:r>
                        <a:rPr lang="en-US" b="0" i="1" smtClean="0">
                          <a:latin typeface="Cambria Math" charset="0"/>
                        </a:rPr>
                        <m:t> ↔</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𝐶𝑂</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𝐻</m:t>
                          </m:r>
                        </m:e>
                        <m:sub>
                          <m:r>
                            <a:rPr lang="en-US" b="0" i="1" smtClean="0">
                              <a:latin typeface="Cambria Math" charset="0"/>
                              <a:ea typeface="Cambria Math" charset="0"/>
                              <a:cs typeface="Cambria Math" charset="0"/>
                            </a:rPr>
                            <m:t>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175702" y="4091196"/>
                <a:ext cx="2659254" cy="369332"/>
              </a:xfrm>
              <a:prstGeom prst="rect">
                <a:avLst/>
              </a:prstGeom>
              <a:blipFill rotWithShape="0">
                <a:blip r:embed="rId5"/>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163615" y="4676724"/>
                <a:ext cx="2683427" cy="29924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𝑟𝑎𝑡𝑒</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𝑟𝑎𝑡𝑒</m:t>
                          </m:r>
                        </m:e>
                        <m:sub>
                          <m:r>
                            <a:rPr lang="en-US" b="0" i="1" smtClean="0">
                              <a:latin typeface="Cambria Math" charset="0"/>
                            </a:rPr>
                            <m:t>𝑓𝑜𝑟</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𝑟𝑎𝑡𝑒</m:t>
                          </m:r>
                        </m:e>
                        <m:sub>
                          <m:r>
                            <a:rPr lang="en-US" b="0" i="1" smtClean="0">
                              <a:latin typeface="Cambria Math" charset="0"/>
                            </a:rPr>
                            <m:t>𝑟𝑒𝑣</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163615" y="4676724"/>
                <a:ext cx="2683427" cy="299249"/>
              </a:xfrm>
              <a:prstGeom prst="rect">
                <a:avLst/>
              </a:prstGeom>
              <a:blipFill rotWithShape="0">
                <a:blip r:embed="rId6"/>
                <a:stretch>
                  <a:fillRect l="-1364" t="-132653" b="-161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532048" y="5177192"/>
                <a:ext cx="1946559" cy="621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𝛽</m:t>
                      </m:r>
                      <m:r>
                        <a:rPr lang="en-US" b="0" i="1" smtClean="0">
                          <a:latin typeface="Cambria Math" charset="0"/>
                          <a:ea typeface="Cambria Math" charset="0"/>
                          <a:cs typeface="Cambria Math" charset="0"/>
                        </a:rPr>
                        <m:t>= </m:t>
                      </m:r>
                      <m:f>
                        <m:fPr>
                          <m:ctrlPr>
                            <a:rPr lang="mr-IN" b="0" i="1" smtClean="0">
                              <a:latin typeface="Cambria Math" charset="0"/>
                              <a:ea typeface="Cambria Math" charset="0"/>
                              <a:cs typeface="Cambria Math" charset="0"/>
                            </a:rPr>
                          </m:ctrlPr>
                        </m:fPr>
                        <m:num>
                          <m:d>
                            <m:dPr>
                              <m:begChr m:val="["/>
                              <m:endChr m:val="]"/>
                              <m:ctrlPr>
                                <a:rPr lang="en-US" b="0" i="1" smtClean="0">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𝐶𝑂</m:t>
                                  </m:r>
                                </m:e>
                                <m:sub>
                                  <m:r>
                                    <a:rPr lang="en-US" i="1">
                                      <a:latin typeface="Cambria Math" charset="0"/>
                                      <a:ea typeface="Cambria Math" charset="0"/>
                                      <a:cs typeface="Cambria Math" charset="0"/>
                                    </a:rPr>
                                    <m:t>2</m:t>
                                  </m:r>
                                </m:sub>
                              </m:sSub>
                            </m:e>
                          </m:d>
                          <m:r>
                            <a:rPr lang="en-US" b="0" i="1" smtClean="0">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𝐻</m:t>
                              </m:r>
                            </m:e>
                            <m:sub>
                              <m:r>
                                <a:rPr lang="en-US" i="1">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𝐾</m:t>
                              </m:r>
                            </m:e>
                            <m:sub>
                              <m:r>
                                <a:rPr lang="en-US" b="0" i="1" smtClean="0">
                                  <a:latin typeface="Cambria Math" charset="0"/>
                                  <a:ea typeface="Cambria Math" charset="0"/>
                                  <a:cs typeface="Cambria Math" charset="0"/>
                                </a:rPr>
                                <m:t>𝑒𝑞</m:t>
                              </m:r>
                            </m:sub>
                          </m:sSub>
                          <m:d>
                            <m:dPr>
                              <m:begChr m:val="["/>
                              <m:endChr m:val="]"/>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𝐶𝑂</m:t>
                              </m:r>
                            </m:e>
                          </m:d>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𝐻</m:t>
                              </m:r>
                            </m:e>
                            <m:sub>
                              <m:r>
                                <a:rPr lang="en-US" i="1">
                                  <a:latin typeface="Cambria Math" charset="0"/>
                                  <a:ea typeface="Cambria Math" charset="0"/>
                                  <a:cs typeface="Cambria Math" charset="0"/>
                                </a:rPr>
                                <m:t>2</m:t>
                              </m:r>
                            </m:sub>
                          </m:sSub>
                          <m:r>
                            <a:rPr lang="en-US" i="1">
                              <a:latin typeface="Cambria Math" charset="0"/>
                              <a:ea typeface="Cambria Math" charset="0"/>
                              <a:cs typeface="Cambria Math" charset="0"/>
                            </a:rPr>
                            <m:t>𝑂</m:t>
                          </m:r>
                          <m:r>
                            <a:rPr lang="en-US" i="1">
                              <a:latin typeface="Cambria Math" charset="0"/>
                              <a:ea typeface="Cambria Math" charset="0"/>
                              <a:cs typeface="Cambria Math" charset="0"/>
                            </a:rPr>
                            <m:t>]</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532048" y="5177192"/>
                <a:ext cx="1946559" cy="621517"/>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4760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7693</TotalTime>
  <Words>6624</Words>
  <Application>Microsoft Macintosh PowerPoint</Application>
  <PresentationFormat>Widescreen</PresentationFormat>
  <Paragraphs>1957</Paragraphs>
  <Slides>49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Calibri</vt:lpstr>
      <vt:lpstr>Calibri Light</vt:lpstr>
      <vt:lpstr>Cambria Math</vt:lpstr>
      <vt:lpstr>Mangal</vt:lpstr>
      <vt:lpstr>Wingdings</vt:lpstr>
      <vt:lpstr>Arial</vt:lpstr>
      <vt:lpstr>Office Theme</vt:lpstr>
      <vt:lpstr>Exploring the applications of artificial neural networks in catalysis: A case study with the water-gas shift reaction</vt:lpstr>
      <vt:lpstr>Motivations </vt:lpstr>
      <vt:lpstr>Literature Context</vt:lpstr>
      <vt:lpstr>Literature Context</vt:lpstr>
      <vt:lpstr>What is an Artificial Neural Network?</vt:lpstr>
      <vt:lpstr>What is an Artificial Neural Network?</vt:lpstr>
      <vt:lpstr>Data Loss Through Cleaning</vt:lpstr>
      <vt:lpstr>Data Loss Through Cleaning</vt:lpstr>
      <vt:lpstr>Data Loss Through Cleaning</vt:lpstr>
      <vt:lpstr>Data Loss Through Cleaning</vt:lpstr>
      <vt:lpstr>Data Loss Through Cleaning</vt:lpstr>
      <vt:lpstr>Domain space: Elemental Representation </vt:lpstr>
      <vt:lpstr>Attribute Determination: Primary Metal</vt:lpstr>
      <vt:lpstr>Attribute Determination</vt:lpstr>
      <vt:lpstr>Attribute Determination</vt:lpstr>
      <vt:lpstr>Domain space:  Attribute Representation</vt:lpstr>
      <vt:lpstr>Domain space:  Attribute Representation</vt:lpstr>
      <vt:lpstr>Optimized Artificial Neural Network</vt:lpstr>
      <vt:lpstr>Data Normalization</vt:lpstr>
      <vt:lpstr>Data Normalization</vt:lpstr>
      <vt:lpstr>Data Division &amp; Training</vt:lpstr>
      <vt:lpstr>Data Division &amp; Training</vt:lpstr>
      <vt:lpstr>Optimum Catalyst</vt:lpstr>
      <vt:lpstr>Sensitivity Analysis</vt:lpstr>
      <vt:lpstr>Sensitivity Analysis</vt:lpstr>
      <vt:lpstr>Interpolation Results - Primary Metals</vt:lpstr>
      <vt:lpstr>Interpolation Results – Primary Metals</vt:lpstr>
      <vt:lpstr>Interpolation Results – Primary Metals</vt:lpstr>
      <vt:lpstr>Interpolation Results – Supports</vt:lpstr>
      <vt:lpstr>Interpolation Results – Supports</vt:lpstr>
      <vt:lpstr>Interpolation Results – Supports</vt:lpstr>
      <vt:lpstr>Interpolation Results – Promoters</vt:lpstr>
      <vt:lpstr>Interpolation Results – Promoters</vt:lpstr>
      <vt:lpstr>Interpolation Results – Promoters</vt:lpstr>
      <vt:lpstr>Interpolation Results – Promoters</vt:lpstr>
      <vt:lpstr>Conclusions</vt:lpstr>
      <vt:lpstr>Conclusions</vt:lpstr>
      <vt:lpstr>Next Steps – Sensitivity Analysis</vt:lpstr>
      <vt:lpstr>Next Steps – Sensitivity Analysis</vt:lpstr>
      <vt:lpstr>Future Directions</vt:lpstr>
      <vt:lpstr>Future Directions</vt:lpstr>
      <vt:lpstr>Acknowledgements</vt:lpstr>
      <vt:lpstr>Extra Slides</vt:lpstr>
      <vt:lpstr>Data Normalization</vt:lpstr>
      <vt:lpstr>Training Parameters &amp; Specifications</vt:lpstr>
      <vt:lpstr>Optimizing ANN Architecture</vt:lpstr>
      <vt:lpstr>ANN Math</vt:lpstr>
      <vt:lpstr>ANN Math</vt:lpstr>
      <vt:lpstr>Temperature Correction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Livingston</dc:creator>
  <cp:lastModifiedBy>Andrea Livingston</cp:lastModifiedBy>
  <cp:revision>887</cp:revision>
  <dcterms:created xsi:type="dcterms:W3CDTF">2017-12-07T19:55:29Z</dcterms:created>
  <dcterms:modified xsi:type="dcterms:W3CDTF">2017-12-18T20:11:48Z</dcterms:modified>
</cp:coreProperties>
</file>